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.xml" ContentType="application/vnd.openxmlformats-officedocument.presentationml.slideLayout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Kliknij, aby przesunąć slajd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lang="pl-P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notatek</a:t>
            </a:r>
            <a:endParaRPr lang="pl-P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lang="pl-PL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lang="pl-PL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lang="pl-PL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FAE2B5C2-7F4A-47AE-A049-AA4901B7E0A3}" type="slidenum"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</a:t>
            </a:fld>
            <a:endParaRPr lang="pl-PL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lang="pl-P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Przed spotkaniem uzupełnij nazwę szkoły i datę. Powitaj uczestników i zaznacz, że celem spotkania jest przekazanie pełnej, spokojnej i sprawdzalnej informacji o organizacji zajęć. Nie jest to spotkanie służące przekonywaniu do udziału ani do rezygnacji.</a:t>
            </a:r>
            <a:endParaRPr lang="pl-P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sldNum" idx="4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lang="pl-P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Ten slajd łączy wymagania podstawy programowej z dobrymi zasadami prowadzenia bezpiecznej rozmowy. Przedstaw konkretne zasady obowiązujące na zajęciach. Powiedz, do kogo uczeń może się zwrócić, gdy temat wywoła niepokój lub gdy potrzebuje indywidualnego wsparcia.</a:t>
            </a:r>
            <a:endParaRPr lang="pl-P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 type="sldNum" idx="13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lang="pl-P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Przepisy wymagają przekazania uczestnikom informacji o programie, podręcznikach, materiałach edukacyjnych, ćwiczeniowych i pomocach dydaktycznych. Nie zostawiaj pól pustych. Jeśli nie ma podręcznika lub określonego typu materiału, wpisz to wprost.</a:t>
            </a:r>
            <a:endParaRPr lang="pl-P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 type="sldNum" idx="14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lang="pl-P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Nie używaj formularza zgody jako warunku udziału. Przepisy przewidują pisemną rezygnację. Wskaż sposób złożenia dokumentu w tej szkole. Nowe przepisy nie utrzymują dawnego ogólnopolskiego terminu 25 września.</a:t>
            </a:r>
            <a:endParaRPr lang="pl-P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 type="sldNum" idx="15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lang="pl-P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Wyjaśnij, że nieobowiązkowy charakter przedmiotu nie oznacza oceniania. Zajęcia nie wpływają na promocję ani ukończenie szkoły. Jeśli uczeń uczestniczy w zajęciach, kwestie obecności porządkują ogólne zasady obowiązujące w szkole.</a:t>
            </a:r>
            <a:endParaRPr lang="pl-P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sldNum" idx="16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lang="pl-P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Odpowiedz tylko w granicach potwierdzonych informacji. Jeśli pytanie dotyczy szczegółu programu lub konkretnego materiału, pokaż odpowiedni dokument. W przypadku pytania prawnego, którego prezentacja nie rozstrzyga, zapisz je i wróć z odpowiedzią po weryfikacji.</a:t>
            </a:r>
            <a:endParaRPr lang="pl-P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1" name="PlaceHolder 3"/>
          <p:cNvSpPr>
            <a:spLocks noGrp="1"/>
          </p:cNvSpPr>
          <p:nvPr>
            <p:ph type="sldNum" idx="1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lang="pl-P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Zostaw czas na pytania. Wskaż, gdzie po spotkaniu będą dostępne dokumenty i materiały. Uzupełnij dane kontaktowe przed wyświetleniem prezentacji. Jeśli szkoła ma własny wzór rezygnacji, można go udostępnić po spotkaniu jako pomoc organizacyjną.</a:t>
            </a:r>
            <a:endParaRPr lang="pl-P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 type="sldNum" idx="18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lang="pl-P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Ten slajd pozostaw w prezentacji lub udostępnij uczestnikom jako materiał po spotkaniu. Przed kolejnym użyciem zweryfikuj, czy akty prawne nie zostały zmienione. Prezentacja jest szablonem — dane szkoły, program i materiały muszą odpowiadać rzeczywistym ustaleniom.</a:t>
            </a:r>
            <a:endParaRPr lang="pl-P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sldNum" idx="19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lang="pl-P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Przedstaw cztery pytania, na które odpowie prezentacja. Zachęć uczestników, aby zapisywali pytania; przewidziany jest na nie czas pod koniec. Jeśli szkoła dysponuje wydrukiem programu, wskaż, gdzie można się z nim zapoznać.</a:t>
            </a:r>
            <a:endParaRPr lang="pl-P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sldNum" idx="5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lang="pl-P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To rozróżnienie jest kluczowe. Rodzic nie rezygnuje w tym trybie z całej edukacji zdrowotnej, lecz wyłącznie z odrębnego przedmiotu „Edukacja zdrowotna – zdrowie seksualne”. Zajęcia ogólne z edukacji zdrowotnej pozostają obowiązkowe.</a:t>
            </a:r>
            <a:endParaRPr lang="pl-P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sldNum" idx="6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lang="pl-P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Wyjaśnij, że przepisy dzielą odpowiedzialność. Dyrektor zapewnia organizację spotkania, a nauczyciel prowadzący razem z wychowawcą przekazuje rodzicom i uczniom pełnoletnim wymagane informacje. Spotkanie musi się odbyć co najmniej miesiąc przed startem zajęć.</a:t>
            </a:r>
            <a:endParaRPr lang="pl-P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sldNum" idx="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lang="pl-P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Uzupełnij wszystkie pola przed spotkaniem. W szkole ponadpodstawowej zajęcia są realizowane po 3 godziny rocznie w dwóch klasach wybranych spośród trzech pierwszych klas. Podaj konkretny harmonogram i sposób podziału na grupy przyjęty w szkole.</a:t>
            </a:r>
            <a:endParaRPr lang="pl-P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 type="sldNum" idx="8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lang="pl-P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Podkreśl, że seksualność jest przedstawiana jako element całościowo rozumianego zdrowia. Cele obejmują wiedzę, odpowiedzialne decyzje i relacje oparte na szacunku, godności, miłości, odpowiedzialności i wzajemnym zrozumieniu.</a:t>
            </a:r>
            <a:endParaRPr lang="pl-P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sldNum" idx="9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lang="pl-P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To skrót treści przeznaczonych na pierwszy rok realizacji przedmiotu. W razie pytań pokaż uczestnikom pełny program nauczania wybrany przez szkołę. Nie rozwijaj na tym slajdzie treści ponad to, co faktycznie przewiduje program szkoły.</a:t>
            </a:r>
            <a:endParaRPr lang="pl-P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sldNum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lang="pl-P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Wyjaśnij, że podstawa programowa wymaga rzetelnego, odpowiedniego do wieku omawiania tych zagadnień. Pojęcia poronienia i aborcji są wymienione w podstawie programowej; sposób ich omówienia powinien odpowiadać programowi szkoły, aktualnej wiedzy i zasadom bezpiecznej rozmowy.</a:t>
            </a:r>
            <a:endParaRPr lang="pl-P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 type="sldNum" idx="1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lang="pl-P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Podstawa programowa rekomenduje metody aktywizujące: analizę przypadków, dyskusję, debatę i pracę w grupach. Wyjaśnij, jakie metody rzeczywiście zastosuje nauczyciel. Zaznacz, że zajęcia mają uczyć oceny źródeł, komunikacji i podejmowania odpowiedzialnych decyzji.</a:t>
            </a:r>
            <a:endParaRPr lang="pl-P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sldNum" idx="1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lang="pl-PL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Kliknij, aby edytować format tekstu tytułu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Kliknij, aby edytować format tekstu konspektu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Drugi poziom konspektu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Trzeci poziom konspektu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Czwarty poziom konspektu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Piąty poziom konspektu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Szósty poziom konspektu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Siódmy poziom konspektu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5825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"/>
          <p:cNvSpPr/>
          <p:nvPr/>
        </p:nvSpPr>
        <p:spPr>
          <a:xfrm>
            <a:off x="0" y="4952880"/>
            <a:ext cx="1904760" cy="1904760"/>
          </a:xfrm>
          <a:prstGeom prst="ellipse">
            <a:avLst/>
          </a:prstGeom>
          <a:solidFill>
            <a:srgbClr val="ffc4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"/>
          <p:cNvSpPr/>
          <p:nvPr/>
        </p:nvSpPr>
        <p:spPr>
          <a:xfrm>
            <a:off x="9810720" y="0"/>
            <a:ext cx="2381040" cy="2381040"/>
          </a:xfrm>
          <a:prstGeom prst="ellipse">
            <a:avLst/>
          </a:prstGeom>
          <a:solidFill>
            <a:srgbClr val="6d34e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" name=""/>
          <p:cNvSpPr/>
          <p:nvPr/>
        </p:nvSpPr>
        <p:spPr>
          <a:xfrm>
            <a:off x="6743880" y="781200"/>
            <a:ext cx="4495320" cy="5219280"/>
          </a:xfrm>
          <a:prstGeom prst="roundRect">
            <a:avLst>
              <a:gd name="adj" fmla="val 7203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"/>
          <p:cNvSpPr/>
          <p:nvPr/>
        </p:nvSpPr>
        <p:spPr>
          <a:xfrm>
            <a:off x="685800" y="666720"/>
            <a:ext cx="2266560" cy="323640"/>
          </a:xfrm>
          <a:prstGeom prst="roundRect">
            <a:avLst>
              <a:gd name="adj" fmla="val 50000"/>
            </a:avLst>
          </a:prstGeom>
          <a:solidFill>
            <a:srgbClr val="ffc4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"/>
          <p:cNvSpPr/>
          <p:nvPr/>
        </p:nvSpPr>
        <p:spPr>
          <a:xfrm>
            <a:off x="685800" y="676440"/>
            <a:ext cx="2266560" cy="29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 fontScale="92500" lnSpcReduction="9999"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130" b="1" u="none" strike="noStrike">
                <a:solidFill>
                  <a:srgbClr val="0b1f59"/>
                </a:solidFill>
                <a:effectLst/>
                <a:uFillTx/>
                <a:latin typeface="Aptos"/>
                <a:ea typeface="Aptos"/>
              </a:rPr>
              <a:t>SPOTKANIE INFORMACYJNE</a:t>
            </a:r>
            <a:endParaRPr lang="pl-PL" sz="113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" name=""/>
          <p:cNvSpPr/>
          <p:nvPr/>
        </p:nvSpPr>
        <p:spPr>
          <a:xfrm>
            <a:off x="685800" y="1352520"/>
            <a:ext cx="5619240" cy="171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92000"/>
              </a:lnSpc>
              <a:tabLst>
                <a:tab algn="l" pos="0"/>
              </a:tabLst>
            </a:pPr>
            <a:r>
              <a:rPr lang="en-US" sz="390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Edukacja zdrowotna</a:t>
            </a:r>
            <a:endParaRPr lang="pl-PL" sz="3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2000"/>
              </a:lnSpc>
              <a:tabLst>
                <a:tab algn="l" pos="0"/>
              </a:tabLst>
            </a:pPr>
            <a:r>
              <a:rPr lang="en-US" sz="390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– zdrowie seksualne</a:t>
            </a:r>
            <a:endParaRPr lang="pl-PL" sz="3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" name=""/>
          <p:cNvSpPr/>
          <p:nvPr/>
        </p:nvSpPr>
        <p:spPr>
          <a:xfrm>
            <a:off x="685800" y="3295800"/>
            <a:ext cx="5285880" cy="79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 lnSpcReduction="9999"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870" b="0" u="none" strike="noStrike">
                <a:solidFill>
                  <a:srgbClr val="e9e2ff"/>
                </a:solidFill>
                <a:effectLst/>
                <a:uFillTx/>
                <a:latin typeface="Aptos"/>
                <a:ea typeface="Aptos"/>
              </a:rPr>
              <a:t>Prezentacja dla rodziców, opiekunów prawnych</a:t>
            </a:r>
            <a:endParaRPr lang="pl-PL" sz="187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870" b="0" u="none" strike="noStrike">
                <a:solidFill>
                  <a:srgbClr val="e9e2ff"/>
                </a:solidFill>
                <a:effectLst/>
                <a:uFillTx/>
                <a:latin typeface="Aptos"/>
                <a:ea typeface="Aptos"/>
              </a:rPr>
              <a:t>i uczniów pełnoletnich</a:t>
            </a:r>
            <a:endParaRPr lang="pl-PL" sz="187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" name=""/>
          <p:cNvSpPr/>
          <p:nvPr/>
        </p:nvSpPr>
        <p:spPr>
          <a:xfrm>
            <a:off x="685800" y="4495680"/>
            <a:ext cx="5238360" cy="1009440"/>
          </a:xfrm>
          <a:prstGeom prst="roundRect">
            <a:avLst>
              <a:gd name="adj" fmla="val 18868"/>
            </a:avLst>
          </a:prstGeom>
          <a:solidFill>
            <a:srgbClr val="471cb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" name=""/>
          <p:cNvSpPr/>
          <p:nvPr/>
        </p:nvSpPr>
        <p:spPr>
          <a:xfrm>
            <a:off x="933480" y="4695840"/>
            <a:ext cx="4762080" cy="26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65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[NAZWA SZKOŁY]</a:t>
            </a:r>
            <a:endParaRPr lang="pl-PL" sz="16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" name=""/>
          <p:cNvSpPr/>
          <p:nvPr/>
        </p:nvSpPr>
        <p:spPr>
          <a:xfrm>
            <a:off x="933480" y="5095800"/>
            <a:ext cx="476208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200" b="0" u="none" strike="noStrike">
                <a:solidFill>
                  <a:srgbClr val="d8ccff"/>
                </a:solidFill>
                <a:effectLst/>
                <a:uFillTx/>
                <a:latin typeface="Aptos"/>
                <a:ea typeface="Aptos"/>
              </a:rPr>
              <a:t>Rok szkolny 2026/2027  •  [DATA SPOTKANIA]</a:t>
            </a:r>
            <a:endParaRPr lang="pl-PL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" name=""/>
          <p:cNvSpPr/>
          <p:nvPr/>
        </p:nvSpPr>
        <p:spPr>
          <a:xfrm>
            <a:off x="7124760" y="5219640"/>
            <a:ext cx="3733560" cy="495000"/>
          </a:xfrm>
          <a:prstGeom prst="roundRect">
            <a:avLst>
              <a:gd name="adj" fmla="val 34615"/>
            </a:avLst>
          </a:prstGeom>
          <a:solidFill>
            <a:srgbClr val="fff9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"/>
          <p:cNvSpPr/>
          <p:nvPr/>
        </p:nvSpPr>
        <p:spPr>
          <a:xfrm>
            <a:off x="7353360" y="5334120"/>
            <a:ext cx="3276360" cy="26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200" b="1" u="none" strike="noStrike">
                <a:solidFill>
                  <a:srgbClr val="0b1f59"/>
                </a:solidFill>
                <a:effectLst/>
                <a:uFillTx/>
                <a:latin typeface="Aptos"/>
                <a:ea typeface="Aptos"/>
              </a:rPr>
              <a:t>Stan prawny: 22 lipca 2026 r.</a:t>
            </a:r>
            <a:endParaRPr lang="pl-PL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4" name=""/>
          <p:cNvPicPr/>
          <p:nvPr/>
        </p:nvPicPr>
        <p:blipFill>
          <a:blip r:embed="rId1"/>
          <a:stretch/>
        </p:blipFill>
        <p:spPr>
          <a:xfrm>
            <a:off x="7488000" y="1440000"/>
            <a:ext cx="3060000" cy="3240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"/>
          <p:cNvSpPr/>
          <p:nvPr/>
        </p:nvSpPr>
        <p:spPr>
          <a:xfrm>
            <a:off x="685800" y="457200"/>
            <a:ext cx="66672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050" b="1" u="none" strike="noStrike">
                <a:solidFill>
                  <a:srgbClr val="5825d6"/>
                </a:solidFill>
                <a:effectLst/>
                <a:uFillTx/>
                <a:latin typeface="Aptos"/>
                <a:ea typeface="Aptos"/>
              </a:rPr>
              <a:t>STANDARD PRACY</a:t>
            </a:r>
            <a:endParaRPr lang="pl-PL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" name=""/>
          <p:cNvSpPr/>
          <p:nvPr/>
        </p:nvSpPr>
        <p:spPr>
          <a:xfrm>
            <a:off x="685800" y="762120"/>
            <a:ext cx="9905760" cy="74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3000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Prywatność i bezpieczeństwo ucznia</a:t>
            </a:r>
            <a:endParaRPr lang="pl-PL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" name=""/>
          <p:cNvSpPr/>
          <p:nvPr/>
        </p:nvSpPr>
        <p:spPr>
          <a:xfrm>
            <a:off x="11049120" y="495360"/>
            <a:ext cx="456840" cy="24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130" b="1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10</a:t>
            </a:r>
            <a:endParaRPr lang="pl-PL" sz="1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" name=""/>
          <p:cNvSpPr/>
          <p:nvPr/>
        </p:nvSpPr>
        <p:spPr>
          <a:xfrm>
            <a:off x="685800" y="1733400"/>
            <a:ext cx="10820160" cy="914040"/>
          </a:xfrm>
          <a:prstGeom prst="roundRect">
            <a:avLst>
              <a:gd name="adj" fmla="val 25000"/>
            </a:avLst>
          </a:prstGeom>
          <a:solidFill>
            <a:srgbClr val="0b1f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2" name=""/>
          <p:cNvSpPr/>
          <p:nvPr/>
        </p:nvSpPr>
        <p:spPr>
          <a:xfrm>
            <a:off x="1028880" y="1981080"/>
            <a:ext cx="101343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 fontScale="85000" lnSpcReduction="9999"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87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Uczeń nie musi publicznie opowiadać o własnych doświadczeniach, przekonaniach ani życiu rodzinnym.</a:t>
            </a:r>
            <a:endParaRPr lang="pl-PL" sz="18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" name=""/>
          <p:cNvSpPr/>
          <p:nvPr/>
        </p:nvSpPr>
        <p:spPr>
          <a:xfrm>
            <a:off x="905040" y="3209760"/>
            <a:ext cx="151920" cy="151920"/>
          </a:xfrm>
          <a:prstGeom prst="ellipse">
            <a:avLst/>
          </a:prstGeom>
          <a:solidFill>
            <a:srgbClr val="5825d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4" name=""/>
          <p:cNvSpPr/>
          <p:nvPr/>
        </p:nvSpPr>
        <p:spPr>
          <a:xfrm>
            <a:off x="1228680" y="3143160"/>
            <a:ext cx="4095360" cy="2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729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Jasne zasady rozmowy</a:t>
            </a:r>
            <a:endParaRPr lang="pl-PL" sz="172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5" name=""/>
          <p:cNvSpPr/>
          <p:nvPr/>
        </p:nvSpPr>
        <p:spPr>
          <a:xfrm>
            <a:off x="1228680" y="3457440"/>
            <a:ext cx="4095360" cy="4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35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Nie wyśmiewamy, nie zawstydzamy, nie naruszamy granic.</a:t>
            </a:r>
            <a:endParaRPr lang="pl-PL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6" name=""/>
          <p:cNvSpPr/>
          <p:nvPr/>
        </p:nvSpPr>
        <p:spPr>
          <a:xfrm>
            <a:off x="905040" y="4429080"/>
            <a:ext cx="151920" cy="151920"/>
          </a:xfrm>
          <a:prstGeom prst="ellipse">
            <a:avLst/>
          </a:prstGeom>
          <a:solidFill>
            <a:srgbClr val="ffc4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7" name=""/>
          <p:cNvSpPr/>
          <p:nvPr/>
        </p:nvSpPr>
        <p:spPr>
          <a:xfrm>
            <a:off x="1228680" y="4362480"/>
            <a:ext cx="4095360" cy="2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729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Rzetelne informacje</a:t>
            </a:r>
            <a:endParaRPr lang="pl-PL" sz="172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8" name=""/>
          <p:cNvSpPr/>
          <p:nvPr/>
        </p:nvSpPr>
        <p:spPr>
          <a:xfrm>
            <a:off x="1228680" y="4676760"/>
            <a:ext cx="4095360" cy="4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35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Oddzielamy fakty, opinie i dezinformację.</a:t>
            </a:r>
            <a:endParaRPr lang="pl-PL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9" name=""/>
          <p:cNvSpPr/>
          <p:nvPr/>
        </p:nvSpPr>
        <p:spPr>
          <a:xfrm>
            <a:off x="6286680" y="3209760"/>
            <a:ext cx="151920" cy="151920"/>
          </a:xfrm>
          <a:prstGeom prst="ellipse">
            <a:avLst/>
          </a:prstGeom>
          <a:solidFill>
            <a:srgbClr val="ff62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0" name=""/>
          <p:cNvSpPr/>
          <p:nvPr/>
        </p:nvSpPr>
        <p:spPr>
          <a:xfrm>
            <a:off x="6610320" y="3143160"/>
            <a:ext cx="4285800" cy="2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729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Szacunek dla różnic</a:t>
            </a:r>
            <a:endParaRPr lang="pl-PL" sz="172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" name=""/>
          <p:cNvSpPr/>
          <p:nvPr/>
        </p:nvSpPr>
        <p:spPr>
          <a:xfrm>
            <a:off x="6610320" y="3457440"/>
            <a:ext cx="4285800" cy="4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35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Rozmawiamy bez dyskryminacji i bez narzucania jednej drogi życiowej.</a:t>
            </a:r>
            <a:endParaRPr lang="pl-PL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2" name=""/>
          <p:cNvSpPr/>
          <p:nvPr/>
        </p:nvSpPr>
        <p:spPr>
          <a:xfrm>
            <a:off x="6286680" y="4429080"/>
            <a:ext cx="151920" cy="151920"/>
          </a:xfrm>
          <a:prstGeom prst="ellipse">
            <a:avLst/>
          </a:prstGeom>
          <a:solidFill>
            <a:srgbClr val="0e9f7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3" name=""/>
          <p:cNvSpPr/>
          <p:nvPr/>
        </p:nvSpPr>
        <p:spPr>
          <a:xfrm>
            <a:off x="6610320" y="4362480"/>
            <a:ext cx="4285800" cy="2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729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Dostęp do pomocy</a:t>
            </a:r>
            <a:endParaRPr lang="pl-PL" sz="172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4" name=""/>
          <p:cNvSpPr/>
          <p:nvPr/>
        </p:nvSpPr>
        <p:spPr>
          <a:xfrm>
            <a:off x="6610320" y="4676760"/>
            <a:ext cx="4285800" cy="4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35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Uczeń poznaje bezpieczne źródła wsparcia </a:t>
            </a:r>
            <a:endParaRPr lang="pl-PL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35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w rodzinie, szkole i poza nią.</a:t>
            </a:r>
            <a:endParaRPr lang="pl-PL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5" name=""/>
          <p:cNvSpPr/>
          <p:nvPr/>
        </p:nvSpPr>
        <p:spPr>
          <a:xfrm>
            <a:off x="685800" y="6438600"/>
            <a:ext cx="10820160" cy="360"/>
          </a:xfrm>
          <a:prstGeom prst="line">
            <a:avLst/>
          </a:prstGeom>
          <a:ln w="9525">
            <a:solidFill>
              <a:srgbClr val="d7dce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6" name=""/>
          <p:cNvSpPr/>
          <p:nvPr/>
        </p:nvSpPr>
        <p:spPr>
          <a:xfrm>
            <a:off x="685800" y="6534000"/>
            <a:ext cx="4095360" cy="17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" name=""/>
          <p:cNvSpPr/>
          <p:nvPr/>
        </p:nvSpPr>
        <p:spPr>
          <a:xfrm>
            <a:off x="4857840" y="6534000"/>
            <a:ext cx="6648120" cy="17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75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Zasady organizacyjne szkoły + Dz.U. 2026 poz. 947</a:t>
            </a:r>
            <a:endParaRPr lang="pl-PL" sz="7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"/>
          <p:cNvSpPr/>
          <p:nvPr/>
        </p:nvSpPr>
        <p:spPr>
          <a:xfrm>
            <a:off x="685800" y="457200"/>
            <a:ext cx="66672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050" b="1" u="none" strike="noStrike">
                <a:solidFill>
                  <a:srgbClr val="5825d6"/>
                </a:solidFill>
                <a:effectLst/>
                <a:uFillTx/>
                <a:latin typeface="Aptos"/>
                <a:ea typeface="Aptos"/>
              </a:rPr>
              <a:t>INFORMACJA WYMAGANA PRZED ZAJĘCIAMI</a:t>
            </a:r>
            <a:endParaRPr lang="pl-PL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"/>
          <p:cNvSpPr/>
          <p:nvPr/>
        </p:nvSpPr>
        <p:spPr>
          <a:xfrm>
            <a:off x="685800" y="762120"/>
            <a:ext cx="9905760" cy="74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3000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Program, podręczniki i materiały</a:t>
            </a:r>
            <a:endParaRPr lang="pl-PL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"/>
          <p:cNvSpPr/>
          <p:nvPr/>
        </p:nvSpPr>
        <p:spPr>
          <a:xfrm>
            <a:off x="11049120" y="495360"/>
            <a:ext cx="456840" cy="24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130" b="1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11</a:t>
            </a:r>
            <a:endParaRPr lang="pl-PL" sz="1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" name=""/>
          <p:cNvSpPr/>
          <p:nvPr/>
        </p:nvSpPr>
        <p:spPr>
          <a:xfrm>
            <a:off x="685800" y="1695600"/>
            <a:ext cx="2723760" cy="647280"/>
          </a:xfrm>
          <a:prstGeom prst="roundRect">
            <a:avLst>
              <a:gd name="adj" fmla="val 20588"/>
            </a:avLst>
          </a:prstGeom>
          <a:solidFill>
            <a:srgbClr val="5825d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2" name=""/>
          <p:cNvSpPr/>
          <p:nvPr/>
        </p:nvSpPr>
        <p:spPr>
          <a:xfrm>
            <a:off x="857160" y="1857240"/>
            <a:ext cx="2381040" cy="32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13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PROGRAM NAUCZANIA</a:t>
            </a:r>
            <a:endParaRPr lang="pl-PL" sz="1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3" name=""/>
          <p:cNvSpPr/>
          <p:nvPr/>
        </p:nvSpPr>
        <p:spPr>
          <a:xfrm>
            <a:off x="3600360" y="1695600"/>
            <a:ext cx="7905240" cy="647280"/>
          </a:xfrm>
          <a:prstGeom prst="roundRect">
            <a:avLst>
              <a:gd name="adj" fmla="val 20588"/>
            </a:avLst>
          </a:prstGeom>
          <a:solidFill>
            <a:srgbClr val="ffffff"/>
          </a:solidFill>
          <a:ln w="9525">
            <a:solidFill>
              <a:srgbClr val="e6e0f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" name=""/>
          <p:cNvSpPr/>
          <p:nvPr/>
        </p:nvSpPr>
        <p:spPr>
          <a:xfrm>
            <a:off x="3828960" y="1838160"/>
            <a:ext cx="7448040" cy="3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500" b="0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[tytuł programu, autor, numer dopuszczenia w szkole]</a:t>
            </a:r>
            <a:endParaRPr lang="pl-PL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5" name=""/>
          <p:cNvSpPr/>
          <p:nvPr/>
        </p:nvSpPr>
        <p:spPr>
          <a:xfrm>
            <a:off x="685800" y="2533680"/>
            <a:ext cx="2723760" cy="647280"/>
          </a:xfrm>
          <a:prstGeom prst="roundRect">
            <a:avLst>
              <a:gd name="adj" fmla="val 20588"/>
            </a:avLst>
          </a:prstGeom>
          <a:solidFill>
            <a:srgbClr val="0b1f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6" name=""/>
          <p:cNvSpPr/>
          <p:nvPr/>
        </p:nvSpPr>
        <p:spPr>
          <a:xfrm>
            <a:off x="857160" y="2695680"/>
            <a:ext cx="2381040" cy="32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13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PODRĘCZNIK</a:t>
            </a:r>
            <a:endParaRPr lang="pl-PL" sz="1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" name=""/>
          <p:cNvSpPr/>
          <p:nvPr/>
        </p:nvSpPr>
        <p:spPr>
          <a:xfrm>
            <a:off x="3600360" y="2533680"/>
            <a:ext cx="7905240" cy="647280"/>
          </a:xfrm>
          <a:prstGeom prst="roundRect">
            <a:avLst>
              <a:gd name="adj" fmla="val 20588"/>
            </a:avLst>
          </a:prstGeom>
          <a:solidFill>
            <a:srgbClr val="ffffff"/>
          </a:solidFill>
          <a:ln w="9525">
            <a:solidFill>
              <a:srgbClr val="e6e0f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" name=""/>
          <p:cNvSpPr/>
          <p:nvPr/>
        </p:nvSpPr>
        <p:spPr>
          <a:xfrm>
            <a:off x="3828960" y="2676600"/>
            <a:ext cx="7448040" cy="3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500" b="0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[tytuł i autor / „nie przewiduje się podręcznika”]</a:t>
            </a:r>
            <a:endParaRPr lang="pl-PL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" name=""/>
          <p:cNvSpPr/>
          <p:nvPr/>
        </p:nvSpPr>
        <p:spPr>
          <a:xfrm>
            <a:off x="685800" y="3371760"/>
            <a:ext cx="2723760" cy="647280"/>
          </a:xfrm>
          <a:prstGeom prst="roundRect">
            <a:avLst>
              <a:gd name="adj" fmla="val 20588"/>
            </a:avLst>
          </a:prstGeom>
          <a:solidFill>
            <a:srgbClr val="5825d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0" name=""/>
          <p:cNvSpPr/>
          <p:nvPr/>
        </p:nvSpPr>
        <p:spPr>
          <a:xfrm>
            <a:off x="857160" y="3533760"/>
            <a:ext cx="2381040" cy="32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13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MATERIAŁY EDUKACYJNE</a:t>
            </a:r>
            <a:endParaRPr lang="pl-PL" sz="1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" name=""/>
          <p:cNvSpPr/>
          <p:nvPr/>
        </p:nvSpPr>
        <p:spPr>
          <a:xfrm>
            <a:off x="3600360" y="3371760"/>
            <a:ext cx="7905240" cy="647280"/>
          </a:xfrm>
          <a:prstGeom prst="roundRect">
            <a:avLst>
              <a:gd name="adj" fmla="val 20588"/>
            </a:avLst>
          </a:prstGeom>
          <a:solidFill>
            <a:srgbClr val="ffffff"/>
          </a:solidFill>
          <a:ln w="9525">
            <a:solidFill>
              <a:srgbClr val="e6e0f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" name=""/>
          <p:cNvSpPr/>
          <p:nvPr/>
        </p:nvSpPr>
        <p:spPr>
          <a:xfrm>
            <a:off x="3828960" y="3514680"/>
            <a:ext cx="7448040" cy="3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500" b="0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[karty pracy, teksty źródłowe, materiały cyfrowe]</a:t>
            </a:r>
            <a:endParaRPr lang="pl-PL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" name=""/>
          <p:cNvSpPr/>
          <p:nvPr/>
        </p:nvSpPr>
        <p:spPr>
          <a:xfrm>
            <a:off x="685800" y="4210200"/>
            <a:ext cx="2723760" cy="647280"/>
          </a:xfrm>
          <a:prstGeom prst="roundRect">
            <a:avLst>
              <a:gd name="adj" fmla="val 20588"/>
            </a:avLst>
          </a:prstGeom>
          <a:solidFill>
            <a:srgbClr val="0b1f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4" name=""/>
          <p:cNvSpPr/>
          <p:nvPr/>
        </p:nvSpPr>
        <p:spPr>
          <a:xfrm>
            <a:off x="857160" y="4371840"/>
            <a:ext cx="2381040" cy="32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13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MATERIAŁY ĆWICZENIOWE</a:t>
            </a:r>
            <a:endParaRPr lang="pl-PL" sz="1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" name=""/>
          <p:cNvSpPr/>
          <p:nvPr/>
        </p:nvSpPr>
        <p:spPr>
          <a:xfrm>
            <a:off x="3600360" y="4210200"/>
            <a:ext cx="7905240" cy="647280"/>
          </a:xfrm>
          <a:prstGeom prst="roundRect">
            <a:avLst>
              <a:gd name="adj" fmla="val 20588"/>
            </a:avLst>
          </a:prstGeom>
          <a:solidFill>
            <a:srgbClr val="ffffff"/>
          </a:solidFill>
          <a:ln w="9525">
            <a:solidFill>
              <a:srgbClr val="e6e0f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" name=""/>
          <p:cNvSpPr/>
          <p:nvPr/>
        </p:nvSpPr>
        <p:spPr>
          <a:xfrm>
            <a:off x="3828960" y="4352760"/>
            <a:ext cx="7448040" cy="3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500" b="0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[zeszyt ćwiczeń / materiały własne nauczyciela]</a:t>
            </a:r>
            <a:endParaRPr lang="pl-PL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7" name=""/>
          <p:cNvSpPr/>
          <p:nvPr/>
        </p:nvSpPr>
        <p:spPr>
          <a:xfrm>
            <a:off x="685800" y="5048280"/>
            <a:ext cx="2723760" cy="647280"/>
          </a:xfrm>
          <a:prstGeom prst="roundRect">
            <a:avLst>
              <a:gd name="adj" fmla="val 20588"/>
            </a:avLst>
          </a:prstGeom>
          <a:solidFill>
            <a:srgbClr val="5825d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8" name=""/>
          <p:cNvSpPr/>
          <p:nvPr/>
        </p:nvSpPr>
        <p:spPr>
          <a:xfrm>
            <a:off x="857160" y="5210280"/>
            <a:ext cx="2381040" cy="32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13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POMOCE DYDAKTYCZNE</a:t>
            </a:r>
            <a:endParaRPr lang="pl-PL" sz="1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" name=""/>
          <p:cNvSpPr/>
          <p:nvPr/>
        </p:nvSpPr>
        <p:spPr>
          <a:xfrm>
            <a:off x="3600360" y="5048280"/>
            <a:ext cx="7905240" cy="647280"/>
          </a:xfrm>
          <a:prstGeom prst="roundRect">
            <a:avLst>
              <a:gd name="adj" fmla="val 20588"/>
            </a:avLst>
          </a:prstGeom>
          <a:solidFill>
            <a:srgbClr val="ffffff"/>
          </a:solidFill>
          <a:ln w="9525">
            <a:solidFill>
              <a:srgbClr val="e6e0f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" name=""/>
          <p:cNvSpPr/>
          <p:nvPr/>
        </p:nvSpPr>
        <p:spPr>
          <a:xfrm>
            <a:off x="3828960" y="5191200"/>
            <a:ext cx="7448040" cy="3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500" b="0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[prezentacje, filmy, modele, strony instytucji publicznych]</a:t>
            </a:r>
            <a:endParaRPr lang="pl-PL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" name=""/>
          <p:cNvSpPr/>
          <p:nvPr/>
        </p:nvSpPr>
        <p:spPr>
          <a:xfrm>
            <a:off x="685800" y="6438600"/>
            <a:ext cx="10820160" cy="360"/>
          </a:xfrm>
          <a:prstGeom prst="line">
            <a:avLst/>
          </a:prstGeom>
          <a:ln w="9525">
            <a:solidFill>
              <a:srgbClr val="d7dce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" name=""/>
          <p:cNvSpPr/>
          <p:nvPr/>
        </p:nvSpPr>
        <p:spPr>
          <a:xfrm>
            <a:off x="685800" y="6534000"/>
            <a:ext cx="4095360" cy="17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" name=""/>
          <p:cNvSpPr/>
          <p:nvPr/>
        </p:nvSpPr>
        <p:spPr>
          <a:xfrm>
            <a:off x="4857840" y="6534000"/>
            <a:ext cx="6648120" cy="17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75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Zakres informacji: Dz.U. 2026 poz. 966</a:t>
            </a:r>
            <a:endParaRPr lang="pl-PL" sz="7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df5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"/>
          <p:cNvSpPr/>
          <p:nvPr/>
        </p:nvSpPr>
        <p:spPr>
          <a:xfrm>
            <a:off x="685800" y="457200"/>
            <a:ext cx="66672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050" b="1" u="none" strike="noStrike">
                <a:solidFill>
                  <a:srgbClr val="5825d6"/>
                </a:solidFill>
                <a:effectLst/>
                <a:uFillTx/>
                <a:latin typeface="Aptos"/>
                <a:ea typeface="Aptos"/>
              </a:rPr>
              <a:t>DECYZJA O UDZIALE</a:t>
            </a:r>
            <a:endParaRPr lang="pl-PL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5" name=""/>
          <p:cNvSpPr/>
          <p:nvPr/>
        </p:nvSpPr>
        <p:spPr>
          <a:xfrm>
            <a:off x="685800" y="762120"/>
            <a:ext cx="9905760" cy="74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3000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Udział jest dobrowolny</a:t>
            </a:r>
            <a:endParaRPr lang="pl-PL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6" name=""/>
          <p:cNvSpPr/>
          <p:nvPr/>
        </p:nvSpPr>
        <p:spPr>
          <a:xfrm>
            <a:off x="11049120" y="495360"/>
            <a:ext cx="456840" cy="24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130" b="1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12</a:t>
            </a:r>
            <a:endParaRPr lang="pl-PL" sz="1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7" name=""/>
          <p:cNvSpPr/>
          <p:nvPr/>
        </p:nvSpPr>
        <p:spPr>
          <a:xfrm>
            <a:off x="685800" y="1752480"/>
            <a:ext cx="10820160" cy="1028520"/>
          </a:xfrm>
          <a:prstGeom prst="roundRect">
            <a:avLst>
              <a:gd name="adj" fmla="val 24074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8" name=""/>
          <p:cNvSpPr/>
          <p:nvPr/>
        </p:nvSpPr>
        <p:spPr>
          <a:xfrm>
            <a:off x="1028880" y="2057400"/>
            <a:ext cx="10134360" cy="42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2250" b="1" u="none" strike="noStrike">
                <a:solidFill>
                  <a:srgbClr val="0b1f59"/>
                </a:solidFill>
                <a:effectLst/>
                <a:uFillTx/>
                <a:latin typeface="Aptos"/>
                <a:ea typeface="Aptos"/>
              </a:rPr>
              <a:t>Bez pisemnej rezygnacji uczeń uczestniczy w zajęciach.</a:t>
            </a:r>
            <a:endParaRPr lang="pl-PL" sz="22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" name=""/>
          <p:cNvSpPr/>
          <p:nvPr/>
        </p:nvSpPr>
        <p:spPr>
          <a:xfrm>
            <a:off x="876240" y="3257640"/>
            <a:ext cx="437760" cy="437760"/>
          </a:xfrm>
          <a:prstGeom prst="ellipse">
            <a:avLst/>
          </a:prstGeom>
          <a:solidFill>
            <a:srgbClr val="5825d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0" name=""/>
          <p:cNvSpPr/>
          <p:nvPr/>
        </p:nvSpPr>
        <p:spPr>
          <a:xfrm>
            <a:off x="876240" y="3343320"/>
            <a:ext cx="43776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43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1</a:t>
            </a:r>
            <a:endParaRPr lang="pl-PL" sz="14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1" name=""/>
          <p:cNvSpPr/>
          <p:nvPr/>
        </p:nvSpPr>
        <p:spPr>
          <a:xfrm>
            <a:off x="1486080" y="3276720"/>
            <a:ext cx="2285640" cy="21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980" b="1" u="none" strike="noStrike">
                <a:solidFill>
                  <a:srgbClr val="5825d6"/>
                </a:solidFill>
                <a:effectLst/>
                <a:uFillTx/>
                <a:latin typeface="Aptos"/>
                <a:ea typeface="Aptos"/>
              </a:rPr>
              <a:t>KTO SKŁADA?</a:t>
            </a:r>
            <a:endParaRPr lang="pl-PL" sz="98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2" name=""/>
          <p:cNvSpPr/>
          <p:nvPr/>
        </p:nvSpPr>
        <p:spPr>
          <a:xfrm>
            <a:off x="1486080" y="3619440"/>
            <a:ext cx="2857320" cy="88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500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rodzic lub opiekun prawny ucznia niepełnoletniego</a:t>
            </a:r>
            <a:endParaRPr lang="pl-PL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500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albo uczeń pełnoletni</a:t>
            </a:r>
            <a:endParaRPr lang="pl-PL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3" name=""/>
          <p:cNvSpPr/>
          <p:nvPr/>
        </p:nvSpPr>
        <p:spPr>
          <a:xfrm>
            <a:off x="4500000" y="3240000"/>
            <a:ext cx="437760" cy="437760"/>
          </a:xfrm>
          <a:prstGeom prst="ellipse">
            <a:avLst/>
          </a:prstGeom>
          <a:solidFill>
            <a:srgbClr val="ff62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4" name=""/>
          <p:cNvSpPr/>
          <p:nvPr/>
        </p:nvSpPr>
        <p:spPr>
          <a:xfrm>
            <a:off x="4500000" y="3344760"/>
            <a:ext cx="43776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43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2</a:t>
            </a:r>
            <a:endParaRPr lang="pl-PL" sz="14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5" name=""/>
          <p:cNvSpPr/>
          <p:nvPr/>
        </p:nvSpPr>
        <p:spPr>
          <a:xfrm>
            <a:off x="5109480" y="3259080"/>
            <a:ext cx="2285640" cy="21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980" b="1" u="none" strike="noStrike">
                <a:solidFill>
                  <a:srgbClr val="ff6259"/>
                </a:solidFill>
                <a:effectLst/>
                <a:uFillTx/>
                <a:latin typeface="Aptos"/>
                <a:ea typeface="Aptos"/>
              </a:rPr>
              <a:t>W JAKIEJ FORMIE?</a:t>
            </a:r>
            <a:endParaRPr lang="pl-PL" sz="98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6" name=""/>
          <p:cNvSpPr/>
          <p:nvPr/>
        </p:nvSpPr>
        <p:spPr>
          <a:xfrm>
            <a:off x="5109480" y="3601800"/>
            <a:ext cx="2857320" cy="88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500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pisemna rezygnacja</a:t>
            </a:r>
            <a:endParaRPr lang="pl-PL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500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z udziału w zajęciach</a:t>
            </a:r>
            <a:endParaRPr lang="pl-PL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7" name=""/>
          <p:cNvSpPr/>
          <p:nvPr/>
        </p:nvSpPr>
        <p:spPr>
          <a:xfrm>
            <a:off x="7867800" y="3257640"/>
            <a:ext cx="437760" cy="437760"/>
          </a:xfrm>
          <a:prstGeom prst="ellipse">
            <a:avLst/>
          </a:prstGeom>
          <a:solidFill>
            <a:srgbClr val="0e9f7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8" name=""/>
          <p:cNvSpPr/>
          <p:nvPr/>
        </p:nvSpPr>
        <p:spPr>
          <a:xfrm>
            <a:off x="7867800" y="3343320"/>
            <a:ext cx="43776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43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3</a:t>
            </a:r>
            <a:endParaRPr lang="pl-PL" sz="14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9" name=""/>
          <p:cNvSpPr/>
          <p:nvPr/>
        </p:nvSpPr>
        <p:spPr>
          <a:xfrm>
            <a:off x="8477280" y="3276720"/>
            <a:ext cx="2285640" cy="21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980" b="1" u="none" strike="noStrike">
                <a:solidFill>
                  <a:srgbClr val="0e9f78"/>
                </a:solidFill>
                <a:effectLst/>
                <a:uFillTx/>
                <a:latin typeface="Aptos"/>
                <a:ea typeface="Aptos"/>
              </a:rPr>
              <a:t>DO KOGO?</a:t>
            </a:r>
            <a:endParaRPr lang="pl-PL" sz="98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0" name=""/>
          <p:cNvSpPr/>
          <p:nvPr/>
        </p:nvSpPr>
        <p:spPr>
          <a:xfrm>
            <a:off x="8477280" y="3619440"/>
            <a:ext cx="2857320" cy="88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500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do dyrektora szkoły</a:t>
            </a:r>
            <a:endParaRPr lang="pl-PL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1" name=""/>
          <p:cNvSpPr/>
          <p:nvPr/>
        </p:nvSpPr>
        <p:spPr>
          <a:xfrm>
            <a:off x="1104840" y="4971960"/>
            <a:ext cx="9981720" cy="799920"/>
          </a:xfrm>
          <a:prstGeom prst="roundRect">
            <a:avLst>
              <a:gd name="adj" fmla="val 26190"/>
            </a:avLst>
          </a:prstGeom>
          <a:solidFill>
            <a:srgbClr val="0b1f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2" name=""/>
          <p:cNvSpPr/>
          <p:nvPr/>
        </p:nvSpPr>
        <p:spPr>
          <a:xfrm>
            <a:off x="1390680" y="5200560"/>
            <a:ext cx="9410400" cy="38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 fontScale="85000" lnSpcReduction="9999"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65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Nie ma jednej ustawowej daty „25 września”. Szkoła podaje sposób przyjmowania rezygnacji.</a:t>
            </a:r>
            <a:endParaRPr lang="pl-PL" sz="16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3" name=""/>
          <p:cNvSpPr/>
          <p:nvPr/>
        </p:nvSpPr>
        <p:spPr>
          <a:xfrm>
            <a:off x="685800" y="6438600"/>
            <a:ext cx="10820160" cy="360"/>
          </a:xfrm>
          <a:prstGeom prst="line">
            <a:avLst/>
          </a:prstGeom>
          <a:ln w="9525">
            <a:solidFill>
              <a:srgbClr val="d7dce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4" name=""/>
          <p:cNvSpPr/>
          <p:nvPr/>
        </p:nvSpPr>
        <p:spPr>
          <a:xfrm>
            <a:off x="685800" y="6534000"/>
            <a:ext cx="4095360" cy="17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820" b="1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ZDROWA LEKCJA  •  materiał edytowalny</a:t>
            </a:r>
            <a:endParaRPr lang="pl-PL" sz="82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5" name=""/>
          <p:cNvSpPr/>
          <p:nvPr/>
        </p:nvSpPr>
        <p:spPr>
          <a:xfrm>
            <a:off x="4857840" y="6534000"/>
            <a:ext cx="6648120" cy="17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75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Dz.U. 2026 poz. 966</a:t>
            </a:r>
            <a:endParaRPr lang="pl-PL" sz="7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"/>
          <p:cNvSpPr/>
          <p:nvPr/>
        </p:nvSpPr>
        <p:spPr>
          <a:xfrm>
            <a:off x="685800" y="457200"/>
            <a:ext cx="66672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050" b="1" u="none" strike="noStrike">
                <a:solidFill>
                  <a:srgbClr val="5825d6"/>
                </a:solidFill>
                <a:effectLst/>
                <a:uFillTx/>
                <a:latin typeface="Aptos"/>
                <a:ea typeface="Aptos"/>
              </a:rPr>
              <a:t>STATUS ZAJĘĆ</a:t>
            </a:r>
            <a:endParaRPr lang="pl-PL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7" name=""/>
          <p:cNvSpPr/>
          <p:nvPr/>
        </p:nvSpPr>
        <p:spPr>
          <a:xfrm>
            <a:off x="685800" y="762120"/>
            <a:ext cx="9905760" cy="74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3000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Bez ocen i bez wpływu na promocję</a:t>
            </a:r>
            <a:endParaRPr lang="pl-PL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8" name=""/>
          <p:cNvSpPr/>
          <p:nvPr/>
        </p:nvSpPr>
        <p:spPr>
          <a:xfrm>
            <a:off x="11049120" y="495360"/>
            <a:ext cx="456840" cy="24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130" b="1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13</a:t>
            </a:r>
            <a:endParaRPr lang="pl-PL" sz="1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9" name=""/>
          <p:cNvSpPr/>
          <p:nvPr/>
        </p:nvSpPr>
        <p:spPr>
          <a:xfrm>
            <a:off x="990720" y="2095560"/>
            <a:ext cx="1314000" cy="1314000"/>
          </a:xfrm>
          <a:prstGeom prst="ellipse">
            <a:avLst/>
          </a:prstGeom>
          <a:solidFill>
            <a:srgbClr val="ffc4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0" name=""/>
          <p:cNvSpPr/>
          <p:nvPr/>
        </p:nvSpPr>
        <p:spPr>
          <a:xfrm>
            <a:off x="990720" y="2286000"/>
            <a:ext cx="1314000" cy="66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 lnSpcReduction="9999"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4800" b="1" u="none" strike="noStrike">
                <a:solidFill>
                  <a:srgbClr val="0b1f59"/>
                </a:solidFill>
                <a:effectLst/>
                <a:uFillTx/>
                <a:latin typeface="Aptos"/>
                <a:ea typeface="Aptos"/>
              </a:rPr>
              <a:t>0</a:t>
            </a:r>
            <a:endParaRPr lang="pl-PL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1" name=""/>
          <p:cNvSpPr/>
          <p:nvPr/>
        </p:nvSpPr>
        <p:spPr>
          <a:xfrm>
            <a:off x="990720" y="3038400"/>
            <a:ext cx="1314000" cy="2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430" b="1" u="none" strike="noStrike">
                <a:solidFill>
                  <a:srgbClr val="0b1f59"/>
                </a:solidFill>
                <a:effectLst/>
                <a:uFillTx/>
                <a:latin typeface="Aptos"/>
                <a:ea typeface="Aptos"/>
              </a:rPr>
              <a:t>ocen</a:t>
            </a:r>
            <a:endParaRPr lang="pl-PL" sz="14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2" name=""/>
          <p:cNvSpPr/>
          <p:nvPr/>
        </p:nvSpPr>
        <p:spPr>
          <a:xfrm>
            <a:off x="2800440" y="2133720"/>
            <a:ext cx="7619760" cy="47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2550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Z zajęć nie wystawia się oceny.</a:t>
            </a:r>
            <a:endParaRPr lang="pl-PL" sz="25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3" name=""/>
          <p:cNvSpPr/>
          <p:nvPr/>
        </p:nvSpPr>
        <p:spPr>
          <a:xfrm>
            <a:off x="2800080" y="2838240"/>
            <a:ext cx="7886880" cy="360"/>
          </a:xfrm>
          <a:prstGeom prst="line">
            <a:avLst/>
          </a:prstGeom>
          <a:ln w="19050">
            <a:solidFill>
              <a:srgbClr val="d9dee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4" name=""/>
          <p:cNvSpPr/>
          <p:nvPr/>
        </p:nvSpPr>
        <p:spPr>
          <a:xfrm>
            <a:off x="2800440" y="3276720"/>
            <a:ext cx="6571800" cy="32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650" b="0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Czy wpływa na średnią?</a:t>
            </a:r>
            <a:endParaRPr lang="pl-PL" sz="16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5" name=""/>
          <p:cNvSpPr/>
          <p:nvPr/>
        </p:nvSpPr>
        <p:spPr>
          <a:xfrm>
            <a:off x="9620280" y="3238560"/>
            <a:ext cx="1009440" cy="399600"/>
          </a:xfrm>
          <a:prstGeom prst="roundRect">
            <a:avLst>
              <a:gd name="adj" fmla="val 50000"/>
            </a:avLst>
          </a:prstGeom>
          <a:solidFill>
            <a:srgbClr val="f3ee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6" name=""/>
          <p:cNvSpPr/>
          <p:nvPr/>
        </p:nvSpPr>
        <p:spPr>
          <a:xfrm>
            <a:off x="9620280" y="3295800"/>
            <a:ext cx="1009440" cy="26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500" b="1" u="none" strike="noStrike">
                <a:solidFill>
                  <a:srgbClr val="5825d6"/>
                </a:solidFill>
                <a:effectLst/>
                <a:uFillTx/>
                <a:latin typeface="Aptos"/>
                <a:ea typeface="Aptos"/>
              </a:rPr>
              <a:t>Nie.</a:t>
            </a:r>
            <a:endParaRPr lang="pl-PL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7" name=""/>
          <p:cNvSpPr/>
          <p:nvPr/>
        </p:nvSpPr>
        <p:spPr>
          <a:xfrm>
            <a:off x="2800440" y="4000680"/>
            <a:ext cx="6571800" cy="32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650" b="0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Czy wpływa na promocję do następnej klasy?</a:t>
            </a:r>
            <a:endParaRPr lang="pl-PL" sz="16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8" name=""/>
          <p:cNvSpPr/>
          <p:nvPr/>
        </p:nvSpPr>
        <p:spPr>
          <a:xfrm>
            <a:off x="9620280" y="3962520"/>
            <a:ext cx="1009440" cy="399600"/>
          </a:xfrm>
          <a:prstGeom prst="roundRect">
            <a:avLst>
              <a:gd name="adj" fmla="val 50000"/>
            </a:avLst>
          </a:prstGeom>
          <a:solidFill>
            <a:srgbClr val="f3ee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9" name=""/>
          <p:cNvSpPr/>
          <p:nvPr/>
        </p:nvSpPr>
        <p:spPr>
          <a:xfrm>
            <a:off x="9620280" y="4019400"/>
            <a:ext cx="1009440" cy="26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500" b="1" u="none" strike="noStrike">
                <a:solidFill>
                  <a:srgbClr val="5825d6"/>
                </a:solidFill>
                <a:effectLst/>
                <a:uFillTx/>
                <a:latin typeface="Aptos"/>
                <a:ea typeface="Aptos"/>
              </a:rPr>
              <a:t>Nie.</a:t>
            </a:r>
            <a:endParaRPr lang="pl-PL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0" name=""/>
          <p:cNvSpPr/>
          <p:nvPr/>
        </p:nvSpPr>
        <p:spPr>
          <a:xfrm>
            <a:off x="2800440" y="4724280"/>
            <a:ext cx="6571800" cy="32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650" b="0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Czy wpływa na ukończenie szkoły?</a:t>
            </a:r>
            <a:endParaRPr lang="pl-PL" sz="16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" name=""/>
          <p:cNvSpPr/>
          <p:nvPr/>
        </p:nvSpPr>
        <p:spPr>
          <a:xfrm>
            <a:off x="9620280" y="4686480"/>
            <a:ext cx="1009440" cy="399600"/>
          </a:xfrm>
          <a:prstGeom prst="roundRect">
            <a:avLst>
              <a:gd name="adj" fmla="val 50000"/>
            </a:avLst>
          </a:prstGeom>
          <a:solidFill>
            <a:srgbClr val="f3ee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2" name=""/>
          <p:cNvSpPr/>
          <p:nvPr/>
        </p:nvSpPr>
        <p:spPr>
          <a:xfrm>
            <a:off x="9620280" y="4743360"/>
            <a:ext cx="1009440" cy="26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500" b="1" u="none" strike="noStrike">
                <a:solidFill>
                  <a:srgbClr val="5825d6"/>
                </a:solidFill>
                <a:effectLst/>
                <a:uFillTx/>
                <a:latin typeface="Aptos"/>
                <a:ea typeface="Aptos"/>
              </a:rPr>
              <a:t>Nie.</a:t>
            </a:r>
            <a:endParaRPr lang="pl-PL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3" name=""/>
          <p:cNvSpPr/>
          <p:nvPr/>
        </p:nvSpPr>
        <p:spPr>
          <a:xfrm>
            <a:off x="2800440" y="5581800"/>
            <a:ext cx="7886520" cy="437760"/>
          </a:xfrm>
          <a:prstGeom prst="roundRect">
            <a:avLst>
              <a:gd name="adj" fmla="val 30435"/>
            </a:avLst>
          </a:prstGeom>
          <a:solidFill>
            <a:srgbClr val="edf5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4" name=""/>
          <p:cNvSpPr/>
          <p:nvPr/>
        </p:nvSpPr>
        <p:spPr>
          <a:xfrm>
            <a:off x="3009960" y="5676840"/>
            <a:ext cx="7467120" cy="26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280" b="0" u="none" strike="noStrike">
                <a:solidFill>
                  <a:srgbClr val="0b1f59"/>
                </a:solidFill>
                <a:effectLst/>
                <a:uFillTx/>
                <a:latin typeface="Aptos"/>
                <a:ea typeface="Aptos"/>
              </a:rPr>
              <a:t>Frekwencja i zasady usprawiedliwiania obecności obowiązują zgodnie z regulacjami szkoły.</a:t>
            </a:r>
            <a:endParaRPr lang="pl-PL" sz="128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5" name=""/>
          <p:cNvSpPr/>
          <p:nvPr/>
        </p:nvSpPr>
        <p:spPr>
          <a:xfrm>
            <a:off x="685800" y="6438600"/>
            <a:ext cx="10820160" cy="360"/>
          </a:xfrm>
          <a:prstGeom prst="line">
            <a:avLst/>
          </a:prstGeom>
          <a:ln w="9525">
            <a:solidFill>
              <a:srgbClr val="d7dce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6" name=""/>
          <p:cNvSpPr/>
          <p:nvPr/>
        </p:nvSpPr>
        <p:spPr>
          <a:xfrm>
            <a:off x="685800" y="6534000"/>
            <a:ext cx="4095360" cy="17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820" b="1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ZDROWA LEKCJA  •  materiał edytowalny</a:t>
            </a:r>
            <a:endParaRPr lang="pl-PL" sz="82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7" name=""/>
          <p:cNvSpPr/>
          <p:nvPr/>
        </p:nvSpPr>
        <p:spPr>
          <a:xfrm>
            <a:off x="4857840" y="6534000"/>
            <a:ext cx="6648120" cy="17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75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Dz.U. 2026 poz. 966</a:t>
            </a:r>
            <a:endParaRPr lang="pl-PL" sz="7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"/>
          <p:cNvSpPr/>
          <p:nvPr/>
        </p:nvSpPr>
        <p:spPr>
          <a:xfrm>
            <a:off x="685800" y="457200"/>
            <a:ext cx="66672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050" b="1" u="none" strike="noStrike">
                <a:solidFill>
                  <a:srgbClr val="5825d6"/>
                </a:solidFill>
                <a:effectLst/>
                <a:uFillTx/>
                <a:latin typeface="Aptos"/>
                <a:ea typeface="Aptos"/>
              </a:rPr>
              <a:t>NAJCZĘSTSZE PYTANIA</a:t>
            </a:r>
            <a:endParaRPr lang="pl-PL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9" name=""/>
          <p:cNvSpPr/>
          <p:nvPr/>
        </p:nvSpPr>
        <p:spPr>
          <a:xfrm>
            <a:off x="685800" y="762120"/>
            <a:ext cx="9905760" cy="74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3000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Krótko i konkretnie</a:t>
            </a:r>
            <a:endParaRPr lang="pl-PL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0" name=""/>
          <p:cNvSpPr/>
          <p:nvPr/>
        </p:nvSpPr>
        <p:spPr>
          <a:xfrm>
            <a:off x="11049120" y="495360"/>
            <a:ext cx="456840" cy="24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130" b="1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14</a:t>
            </a:r>
            <a:endParaRPr lang="pl-PL" sz="1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1" name=""/>
          <p:cNvSpPr/>
          <p:nvPr/>
        </p:nvSpPr>
        <p:spPr>
          <a:xfrm>
            <a:off x="685800" y="1676520"/>
            <a:ext cx="552240" cy="2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280" b="1" u="none" strike="noStrike">
                <a:solidFill>
                  <a:srgbClr val="5825d6"/>
                </a:solidFill>
                <a:effectLst/>
                <a:uFillTx/>
                <a:latin typeface="Aptos"/>
                <a:ea typeface="Aptos"/>
              </a:rPr>
              <a:t>01</a:t>
            </a:r>
            <a:endParaRPr lang="pl-PL" sz="128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2" name=""/>
          <p:cNvSpPr/>
          <p:nvPr/>
        </p:nvSpPr>
        <p:spPr>
          <a:xfrm>
            <a:off x="1467000" y="1676520"/>
            <a:ext cx="4190760" cy="50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650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Czy szkoła ma przedstawić program i materiały?</a:t>
            </a:r>
            <a:endParaRPr lang="pl-PL" sz="16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3" name=""/>
          <p:cNvSpPr/>
          <p:nvPr/>
        </p:nvSpPr>
        <p:spPr>
          <a:xfrm>
            <a:off x="6019920" y="1676520"/>
            <a:ext cx="5257440" cy="64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43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Tak — spotkanie służy właśnie przedstawieniu programu, podręczników, materiałów i pomocy.</a:t>
            </a:r>
            <a:endParaRPr lang="pl-PL" sz="14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4" name=""/>
          <p:cNvSpPr/>
          <p:nvPr/>
        </p:nvSpPr>
        <p:spPr>
          <a:xfrm>
            <a:off x="685800" y="2514600"/>
            <a:ext cx="10820160" cy="360"/>
          </a:xfrm>
          <a:prstGeom prst="line">
            <a:avLst/>
          </a:prstGeom>
          <a:ln w="9525">
            <a:solidFill>
              <a:srgbClr val="e2dd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5" name=""/>
          <p:cNvSpPr/>
          <p:nvPr/>
        </p:nvSpPr>
        <p:spPr>
          <a:xfrm>
            <a:off x="685800" y="2743200"/>
            <a:ext cx="552240" cy="2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280" b="1" u="none" strike="noStrike">
                <a:solidFill>
                  <a:srgbClr val="ff6259"/>
                </a:solidFill>
                <a:effectLst/>
                <a:uFillTx/>
                <a:latin typeface="Aptos"/>
                <a:ea typeface="Aptos"/>
              </a:rPr>
              <a:t>02</a:t>
            </a:r>
            <a:endParaRPr lang="pl-PL" sz="128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6" name=""/>
          <p:cNvSpPr/>
          <p:nvPr/>
        </p:nvSpPr>
        <p:spPr>
          <a:xfrm>
            <a:off x="1467000" y="2743200"/>
            <a:ext cx="4190760" cy="50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650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Czy zajęcia wymagają osobistych zwierzeń?</a:t>
            </a:r>
            <a:endParaRPr lang="pl-PL" sz="16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7" name=""/>
          <p:cNvSpPr/>
          <p:nvPr/>
        </p:nvSpPr>
        <p:spPr>
          <a:xfrm>
            <a:off x="6019920" y="2743200"/>
            <a:ext cx="5257440" cy="64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43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Nie. Zasady pracy powinny chronić granice, prywatność i godność każdego ucznia.</a:t>
            </a:r>
            <a:endParaRPr lang="pl-PL" sz="14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8" name=""/>
          <p:cNvSpPr/>
          <p:nvPr/>
        </p:nvSpPr>
        <p:spPr>
          <a:xfrm>
            <a:off x="685800" y="3581280"/>
            <a:ext cx="10820160" cy="360"/>
          </a:xfrm>
          <a:prstGeom prst="line">
            <a:avLst/>
          </a:prstGeom>
          <a:ln w="9525">
            <a:solidFill>
              <a:srgbClr val="e2dd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9" name=""/>
          <p:cNvSpPr/>
          <p:nvPr/>
        </p:nvSpPr>
        <p:spPr>
          <a:xfrm>
            <a:off x="685800" y="3809880"/>
            <a:ext cx="552240" cy="2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280" b="1" u="none" strike="noStrike">
                <a:solidFill>
                  <a:srgbClr val="5825d6"/>
                </a:solidFill>
                <a:effectLst/>
                <a:uFillTx/>
                <a:latin typeface="Aptos"/>
                <a:ea typeface="Aptos"/>
              </a:rPr>
              <a:t>03</a:t>
            </a:r>
            <a:endParaRPr lang="pl-PL" sz="128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0" name=""/>
          <p:cNvSpPr/>
          <p:nvPr/>
        </p:nvSpPr>
        <p:spPr>
          <a:xfrm>
            <a:off x="1467000" y="3809880"/>
            <a:ext cx="4190760" cy="50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650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Czy można zrezygnować tylko z części tematów?</a:t>
            </a:r>
            <a:endParaRPr lang="pl-PL" sz="16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1" name=""/>
          <p:cNvSpPr/>
          <p:nvPr/>
        </p:nvSpPr>
        <p:spPr>
          <a:xfrm>
            <a:off x="6019920" y="3809880"/>
            <a:ext cx="5257440" cy="64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43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Przepisy regulują rezygnację z udziału w całym przedmiocie, nie z pojedynczych tematów.</a:t>
            </a:r>
            <a:endParaRPr lang="pl-PL" sz="14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2" name=""/>
          <p:cNvSpPr/>
          <p:nvPr/>
        </p:nvSpPr>
        <p:spPr>
          <a:xfrm>
            <a:off x="685800" y="4647960"/>
            <a:ext cx="10820160" cy="360"/>
          </a:xfrm>
          <a:prstGeom prst="line">
            <a:avLst/>
          </a:prstGeom>
          <a:ln w="9525">
            <a:solidFill>
              <a:srgbClr val="e2dd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3" name=""/>
          <p:cNvSpPr/>
          <p:nvPr/>
        </p:nvSpPr>
        <p:spPr>
          <a:xfrm>
            <a:off x="685800" y="4876920"/>
            <a:ext cx="552240" cy="2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280" b="1" u="none" strike="noStrike">
                <a:solidFill>
                  <a:srgbClr val="ff6259"/>
                </a:solidFill>
                <a:effectLst/>
                <a:uFillTx/>
                <a:latin typeface="Aptos"/>
                <a:ea typeface="Aptos"/>
              </a:rPr>
              <a:t>04</a:t>
            </a:r>
            <a:endParaRPr lang="pl-PL" sz="128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4" name=""/>
          <p:cNvSpPr/>
          <p:nvPr/>
        </p:nvSpPr>
        <p:spPr>
          <a:xfrm>
            <a:off x="1467000" y="4876920"/>
            <a:ext cx="4190760" cy="50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650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Do kogo kierować dalsze pytania?</a:t>
            </a:r>
            <a:endParaRPr lang="pl-PL" sz="16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5" name=""/>
          <p:cNvSpPr/>
          <p:nvPr/>
        </p:nvSpPr>
        <p:spPr>
          <a:xfrm>
            <a:off x="6019920" y="4876920"/>
            <a:ext cx="5257440" cy="64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43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Do nauczyciela prowadzącego, wychowawcy lub dyrektora — zgodnie z zakresem pytania.</a:t>
            </a:r>
            <a:endParaRPr lang="pl-PL" sz="14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6" name=""/>
          <p:cNvSpPr/>
          <p:nvPr/>
        </p:nvSpPr>
        <p:spPr>
          <a:xfrm>
            <a:off x="685800" y="6438600"/>
            <a:ext cx="10820160" cy="360"/>
          </a:xfrm>
          <a:prstGeom prst="line">
            <a:avLst/>
          </a:prstGeom>
          <a:ln w="9525">
            <a:solidFill>
              <a:srgbClr val="d7dce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7" name=""/>
          <p:cNvSpPr/>
          <p:nvPr/>
        </p:nvSpPr>
        <p:spPr>
          <a:xfrm>
            <a:off x="685800" y="6534000"/>
            <a:ext cx="4095360" cy="17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820" b="1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ZDROWA LEKCJA  •  materiał edytowalny</a:t>
            </a:r>
            <a:endParaRPr lang="pl-PL" sz="82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5825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"/>
          <p:cNvSpPr/>
          <p:nvPr/>
        </p:nvSpPr>
        <p:spPr>
          <a:xfrm>
            <a:off x="685800" y="457200"/>
            <a:ext cx="66672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050" b="1" u="none" strike="noStrike">
                <a:solidFill>
                  <a:srgbClr val="ffc400"/>
                </a:solidFill>
                <a:effectLst/>
                <a:uFillTx/>
                <a:latin typeface="Aptos"/>
                <a:ea typeface="Aptos"/>
              </a:rPr>
              <a:t>PO SPOTKANIU</a:t>
            </a:r>
            <a:endParaRPr lang="pl-PL" sz="10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9" name=""/>
          <p:cNvSpPr/>
          <p:nvPr/>
        </p:nvSpPr>
        <p:spPr>
          <a:xfrm>
            <a:off x="685800" y="762120"/>
            <a:ext cx="9905760" cy="74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300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Co można zrobić dalej?</a:t>
            </a:r>
            <a:endParaRPr lang="pl-PL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0" name=""/>
          <p:cNvSpPr/>
          <p:nvPr/>
        </p:nvSpPr>
        <p:spPr>
          <a:xfrm>
            <a:off x="11049120" y="495360"/>
            <a:ext cx="456840" cy="24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130" b="1" u="none" strike="noStrike">
                <a:solidFill>
                  <a:srgbClr val="b9a8ff"/>
                </a:solidFill>
                <a:effectLst/>
                <a:uFillTx/>
                <a:latin typeface="Aptos"/>
                <a:ea typeface="Aptos"/>
              </a:rPr>
              <a:t>15</a:t>
            </a:r>
            <a:endParaRPr lang="pl-PL" sz="113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1" name=""/>
          <p:cNvSpPr/>
          <p:nvPr/>
        </p:nvSpPr>
        <p:spPr>
          <a:xfrm>
            <a:off x="819000" y="1790640"/>
            <a:ext cx="514080" cy="514080"/>
          </a:xfrm>
          <a:prstGeom prst="ellipse">
            <a:avLst/>
          </a:prstGeom>
          <a:solidFill>
            <a:srgbClr val="7d52e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2" name=""/>
          <p:cNvSpPr/>
          <p:nvPr/>
        </p:nvSpPr>
        <p:spPr>
          <a:xfrm>
            <a:off x="819000" y="1905120"/>
            <a:ext cx="514080" cy="26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58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1</a:t>
            </a:r>
            <a:endParaRPr lang="pl-PL" sz="158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3" name=""/>
          <p:cNvSpPr/>
          <p:nvPr/>
        </p:nvSpPr>
        <p:spPr>
          <a:xfrm>
            <a:off x="1581120" y="1790640"/>
            <a:ext cx="39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80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Zapoznać się</a:t>
            </a:r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4" name=""/>
          <p:cNvSpPr/>
          <p:nvPr/>
        </p:nvSpPr>
        <p:spPr>
          <a:xfrm>
            <a:off x="1581120" y="2152800"/>
            <a:ext cx="4762080" cy="2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 fontScale="92500" lnSpcReduction="9999"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350" b="0" u="none" strike="noStrike">
                <a:solidFill>
                  <a:srgbClr val="dcd3ff"/>
                </a:solidFill>
                <a:effectLst/>
                <a:uFillTx/>
                <a:latin typeface="Aptos"/>
                <a:ea typeface="Aptos"/>
              </a:rPr>
              <a:t>z programem i materiałami udostępnionymi przez szkołę</a:t>
            </a:r>
            <a:endParaRPr lang="pl-PL" sz="13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5" name=""/>
          <p:cNvSpPr/>
          <p:nvPr/>
        </p:nvSpPr>
        <p:spPr>
          <a:xfrm>
            <a:off x="819000" y="2610000"/>
            <a:ext cx="514080" cy="514080"/>
          </a:xfrm>
          <a:prstGeom prst="ellipse">
            <a:avLst/>
          </a:prstGeom>
          <a:solidFill>
            <a:srgbClr val="7d52e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6" name=""/>
          <p:cNvSpPr/>
          <p:nvPr/>
        </p:nvSpPr>
        <p:spPr>
          <a:xfrm>
            <a:off x="819000" y="2724120"/>
            <a:ext cx="514080" cy="26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58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2</a:t>
            </a:r>
            <a:endParaRPr lang="pl-PL" sz="158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7" name=""/>
          <p:cNvSpPr/>
          <p:nvPr/>
        </p:nvSpPr>
        <p:spPr>
          <a:xfrm>
            <a:off x="1581120" y="2610000"/>
            <a:ext cx="39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80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Zadać pytania</a:t>
            </a:r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8" name=""/>
          <p:cNvSpPr/>
          <p:nvPr/>
        </p:nvSpPr>
        <p:spPr>
          <a:xfrm>
            <a:off x="1581120" y="2971800"/>
            <a:ext cx="4762080" cy="2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350" b="0" u="none" strike="noStrike">
                <a:solidFill>
                  <a:srgbClr val="dcd3ff"/>
                </a:solidFill>
                <a:effectLst/>
                <a:uFillTx/>
                <a:latin typeface="Aptos"/>
                <a:ea typeface="Aptos"/>
              </a:rPr>
              <a:t>nauczycielowi, wychowawcy lub dyrektorowi</a:t>
            </a:r>
            <a:endParaRPr lang="pl-PL" sz="13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9" name=""/>
          <p:cNvSpPr/>
          <p:nvPr/>
        </p:nvSpPr>
        <p:spPr>
          <a:xfrm>
            <a:off x="819000" y="3429000"/>
            <a:ext cx="514080" cy="514080"/>
          </a:xfrm>
          <a:prstGeom prst="ellipse">
            <a:avLst/>
          </a:prstGeom>
          <a:solidFill>
            <a:srgbClr val="7d52e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0" name=""/>
          <p:cNvSpPr/>
          <p:nvPr/>
        </p:nvSpPr>
        <p:spPr>
          <a:xfrm>
            <a:off x="819000" y="3543480"/>
            <a:ext cx="514080" cy="26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58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3</a:t>
            </a:r>
            <a:endParaRPr lang="pl-PL" sz="158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1" name=""/>
          <p:cNvSpPr/>
          <p:nvPr/>
        </p:nvSpPr>
        <p:spPr>
          <a:xfrm>
            <a:off x="1581120" y="3429000"/>
            <a:ext cx="39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80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Podjąć decyzję</a:t>
            </a:r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2" name=""/>
          <p:cNvSpPr/>
          <p:nvPr/>
        </p:nvSpPr>
        <p:spPr>
          <a:xfrm>
            <a:off x="1581120" y="3790800"/>
            <a:ext cx="4762080" cy="2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350" b="0" u="none" strike="noStrike">
                <a:solidFill>
                  <a:srgbClr val="dcd3ff"/>
                </a:solidFill>
                <a:effectLst/>
                <a:uFillTx/>
                <a:latin typeface="Aptos"/>
                <a:ea typeface="Aptos"/>
              </a:rPr>
              <a:t>o udziale ucznia w zajęciach</a:t>
            </a:r>
            <a:endParaRPr lang="pl-PL" sz="13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3" name=""/>
          <p:cNvSpPr/>
          <p:nvPr/>
        </p:nvSpPr>
        <p:spPr>
          <a:xfrm>
            <a:off x="819000" y="4248000"/>
            <a:ext cx="514080" cy="514080"/>
          </a:xfrm>
          <a:prstGeom prst="ellipse">
            <a:avLst/>
          </a:prstGeom>
          <a:solidFill>
            <a:srgbClr val="ffc4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4" name=""/>
          <p:cNvSpPr/>
          <p:nvPr/>
        </p:nvSpPr>
        <p:spPr>
          <a:xfrm>
            <a:off x="819000" y="4362480"/>
            <a:ext cx="514080" cy="26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580" b="1" u="none" strike="noStrike">
                <a:solidFill>
                  <a:srgbClr val="0b1f59"/>
                </a:solidFill>
                <a:effectLst/>
                <a:uFillTx/>
                <a:latin typeface="Aptos"/>
                <a:ea typeface="Aptos"/>
              </a:rPr>
              <a:t>4</a:t>
            </a:r>
            <a:endParaRPr lang="pl-PL" sz="158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5" name=""/>
          <p:cNvSpPr/>
          <p:nvPr/>
        </p:nvSpPr>
        <p:spPr>
          <a:xfrm>
            <a:off x="1581120" y="4248000"/>
            <a:ext cx="39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80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Jeśli trzeba — złożyć</a:t>
            </a:r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6" name=""/>
          <p:cNvSpPr/>
          <p:nvPr/>
        </p:nvSpPr>
        <p:spPr>
          <a:xfrm>
            <a:off x="1581120" y="4610160"/>
            <a:ext cx="4762080" cy="2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350" b="0" u="none" strike="noStrike">
                <a:solidFill>
                  <a:srgbClr val="dcd3ff"/>
                </a:solidFill>
                <a:effectLst/>
                <a:uFillTx/>
                <a:latin typeface="Aptos"/>
                <a:ea typeface="Aptos"/>
              </a:rPr>
              <a:t>pisemną rezygnację do dyrektora</a:t>
            </a:r>
            <a:endParaRPr lang="pl-PL" sz="13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7" name=""/>
          <p:cNvSpPr/>
          <p:nvPr/>
        </p:nvSpPr>
        <p:spPr>
          <a:xfrm>
            <a:off x="6953400" y="1790640"/>
            <a:ext cx="4266720" cy="3142800"/>
          </a:xfrm>
          <a:prstGeom prst="roundRect">
            <a:avLst>
              <a:gd name="adj" fmla="val 8485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8" name=""/>
          <p:cNvSpPr/>
          <p:nvPr/>
        </p:nvSpPr>
        <p:spPr>
          <a:xfrm>
            <a:off x="7296120" y="2133720"/>
            <a:ext cx="3580920" cy="3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2100" b="1" u="none" strike="noStrike">
                <a:solidFill>
                  <a:srgbClr val="0b1f59"/>
                </a:solidFill>
                <a:effectLst/>
                <a:uFillTx/>
                <a:latin typeface="Aptos"/>
                <a:ea typeface="Aptos"/>
              </a:rPr>
              <a:t>Kontakt w naszej szkole</a:t>
            </a:r>
            <a:endParaRPr lang="pl-PL" sz="2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9" name=""/>
          <p:cNvSpPr/>
          <p:nvPr/>
        </p:nvSpPr>
        <p:spPr>
          <a:xfrm>
            <a:off x="7296120" y="2724120"/>
            <a:ext cx="3580920" cy="184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 lnSpcReduction="9999"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430" b="0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Nauczyciel prowadzący</a:t>
            </a:r>
            <a:endParaRPr lang="pl-PL" sz="143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430" b="0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[imię, nazwisko, e-mail]</a:t>
            </a:r>
            <a:endParaRPr lang="pl-PL" sz="143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430" b="0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Wychowawca</a:t>
            </a:r>
            <a:endParaRPr lang="pl-PL" sz="143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430" b="0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[imię, nazwisko, e-mail]</a:t>
            </a:r>
            <a:endParaRPr lang="pl-PL" sz="143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430" b="0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Sekretariat / dyrektor</a:t>
            </a:r>
            <a:endParaRPr lang="pl-PL" sz="143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430" b="0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[telefon, e-mail]</a:t>
            </a:r>
            <a:endParaRPr lang="pl-PL" sz="143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30" name=""/>
          <p:cNvSpPr/>
          <p:nvPr/>
        </p:nvSpPr>
        <p:spPr>
          <a:xfrm>
            <a:off x="8058240" y="5257800"/>
            <a:ext cx="2057040" cy="323640"/>
          </a:xfrm>
          <a:prstGeom prst="roundRect">
            <a:avLst>
              <a:gd name="adj" fmla="val 50000"/>
            </a:avLst>
          </a:prstGeom>
          <a:solidFill>
            <a:srgbClr val="ffc4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1" name=""/>
          <p:cNvSpPr/>
          <p:nvPr/>
        </p:nvSpPr>
        <p:spPr>
          <a:xfrm>
            <a:off x="8058240" y="5267160"/>
            <a:ext cx="2057040" cy="29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130" b="1" u="none" strike="noStrike">
                <a:solidFill>
                  <a:srgbClr val="0b1f59"/>
                </a:solidFill>
                <a:effectLst/>
                <a:uFillTx/>
                <a:latin typeface="Aptos"/>
                <a:ea typeface="Aptos"/>
              </a:rPr>
              <a:t>PYTANIA?</a:t>
            </a:r>
            <a:endParaRPr lang="pl-PL" sz="113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32" name=""/>
          <p:cNvSpPr/>
          <p:nvPr/>
        </p:nvSpPr>
        <p:spPr>
          <a:xfrm>
            <a:off x="8858160" y="6486480"/>
            <a:ext cx="2647440" cy="17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820" b="1" u="none" strike="noStrike">
                <a:solidFill>
                  <a:srgbClr val="cfc2ff"/>
                </a:solidFill>
                <a:effectLst/>
                <a:uFillTx/>
                <a:latin typeface="Aptos"/>
                <a:ea typeface="Aptos"/>
              </a:rPr>
              <a:t>zdrowalekcja.pl</a:t>
            </a:r>
            <a:endParaRPr lang="pl-PL" sz="82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"/>
          <p:cNvSpPr/>
          <p:nvPr/>
        </p:nvSpPr>
        <p:spPr>
          <a:xfrm>
            <a:off x="685800" y="457200"/>
            <a:ext cx="66672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050" b="1" u="none" strike="noStrike">
                <a:solidFill>
                  <a:srgbClr val="5825d6"/>
                </a:solidFill>
                <a:effectLst/>
                <a:uFillTx/>
                <a:latin typeface="Aptos"/>
                <a:ea typeface="Aptos"/>
              </a:rPr>
              <a:t>PODSTAWA OPRACOWANIA</a:t>
            </a:r>
            <a:endParaRPr lang="pl-PL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4" name=""/>
          <p:cNvSpPr/>
          <p:nvPr/>
        </p:nvSpPr>
        <p:spPr>
          <a:xfrm>
            <a:off x="685800" y="762120"/>
            <a:ext cx="9905760" cy="74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3000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Akty prawne i źródła</a:t>
            </a:r>
            <a:endParaRPr lang="pl-PL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5" name=""/>
          <p:cNvSpPr/>
          <p:nvPr/>
        </p:nvSpPr>
        <p:spPr>
          <a:xfrm>
            <a:off x="11049120" y="495360"/>
            <a:ext cx="456840" cy="24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130" b="1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16</a:t>
            </a:r>
            <a:endParaRPr lang="pl-PL" sz="1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6" name=""/>
          <p:cNvSpPr/>
          <p:nvPr/>
        </p:nvSpPr>
        <p:spPr>
          <a:xfrm>
            <a:off x="685800" y="1562040"/>
            <a:ext cx="2437920" cy="323640"/>
          </a:xfrm>
          <a:prstGeom prst="roundRect">
            <a:avLst>
              <a:gd name="adj" fmla="val 50000"/>
            </a:avLst>
          </a:prstGeom>
          <a:solidFill>
            <a:srgbClr val="ffc4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7" name=""/>
          <p:cNvSpPr/>
          <p:nvPr/>
        </p:nvSpPr>
        <p:spPr>
          <a:xfrm>
            <a:off x="685800" y="1571760"/>
            <a:ext cx="2437920" cy="29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130" b="1" u="none" strike="noStrike">
                <a:solidFill>
                  <a:srgbClr val="0b1f59"/>
                </a:solidFill>
                <a:effectLst/>
                <a:uFillTx/>
                <a:latin typeface="Aptos"/>
                <a:ea typeface="Aptos"/>
              </a:rPr>
              <a:t>STAN PRAWNY: 22.07.2026</a:t>
            </a:r>
            <a:endParaRPr lang="pl-PL" sz="1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8" name=""/>
          <p:cNvSpPr/>
          <p:nvPr/>
        </p:nvSpPr>
        <p:spPr>
          <a:xfrm>
            <a:off x="723960" y="2209680"/>
            <a:ext cx="39960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650" b="1" u="none" strike="noStrike">
                <a:solidFill>
                  <a:srgbClr val="5825d6"/>
                </a:solidFill>
                <a:effectLst/>
                <a:uFillTx/>
                <a:latin typeface="Aptos"/>
                <a:ea typeface="Aptos"/>
              </a:rPr>
              <a:t>1</a:t>
            </a:r>
            <a:endParaRPr lang="pl-PL" sz="16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9" name=""/>
          <p:cNvSpPr/>
          <p:nvPr/>
        </p:nvSpPr>
        <p:spPr>
          <a:xfrm>
            <a:off x="1257480" y="2171880"/>
            <a:ext cx="9619920" cy="32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729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Rozporządzenie Ministra Edukacji z 8 lipca 2026 r.</a:t>
            </a:r>
            <a:endParaRPr lang="pl-PL" sz="172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0" name=""/>
          <p:cNvSpPr/>
          <p:nvPr/>
        </p:nvSpPr>
        <p:spPr>
          <a:xfrm>
            <a:off x="1257480" y="2552760"/>
            <a:ext cx="952452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35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Dz.U. 2026 poz. 947 — podstawa programowa edukacji zdrowotnej oraz edukacji zdrowotnej – zdrowia seksualnego</a:t>
            </a:r>
            <a:endParaRPr lang="pl-PL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1" name=""/>
          <p:cNvSpPr/>
          <p:nvPr/>
        </p:nvSpPr>
        <p:spPr>
          <a:xfrm>
            <a:off x="1257480" y="3105000"/>
            <a:ext cx="6857640" cy="24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200" b="0" u="none" strike="noStrike">
                <a:solidFill>
                  <a:srgbClr val="5825d6"/>
                </a:solidFill>
                <a:effectLst/>
                <a:uFillTx/>
                <a:latin typeface="Aptos"/>
                <a:ea typeface="Aptos"/>
              </a:rPr>
              <a:t>https://eli.gov.pl/eli/DU/2026/947/ogl</a:t>
            </a:r>
            <a:endParaRPr lang="pl-PL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2" name=""/>
          <p:cNvSpPr/>
          <p:nvPr/>
        </p:nvSpPr>
        <p:spPr>
          <a:xfrm>
            <a:off x="723960" y="3695760"/>
            <a:ext cx="39960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650" b="1" u="none" strike="noStrike">
                <a:solidFill>
                  <a:srgbClr val="ff6259"/>
                </a:solidFill>
                <a:effectLst/>
                <a:uFillTx/>
                <a:latin typeface="Aptos"/>
                <a:ea typeface="Aptos"/>
              </a:rPr>
              <a:t>2</a:t>
            </a:r>
            <a:endParaRPr lang="pl-PL" sz="16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3" name=""/>
          <p:cNvSpPr/>
          <p:nvPr/>
        </p:nvSpPr>
        <p:spPr>
          <a:xfrm>
            <a:off x="1257480" y="3657600"/>
            <a:ext cx="9619920" cy="32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729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Rozporządzenie Ministra Edukacji z 17 lipca 2026 r.</a:t>
            </a:r>
            <a:endParaRPr lang="pl-PL" sz="172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4" name=""/>
          <p:cNvSpPr/>
          <p:nvPr/>
        </p:nvSpPr>
        <p:spPr>
          <a:xfrm>
            <a:off x="1257480" y="4038480"/>
            <a:ext cx="952452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35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Dz.U. 2026 poz. 966 — organizacja zajęć, spotkanie informacyjne i pisemna rezygnacja</a:t>
            </a:r>
            <a:endParaRPr lang="pl-PL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5" name=""/>
          <p:cNvSpPr/>
          <p:nvPr/>
        </p:nvSpPr>
        <p:spPr>
          <a:xfrm>
            <a:off x="1257480" y="4591080"/>
            <a:ext cx="6857640" cy="24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200" b="0" u="none" strike="noStrike">
                <a:solidFill>
                  <a:srgbClr val="5825d6"/>
                </a:solidFill>
                <a:effectLst/>
                <a:uFillTx/>
                <a:latin typeface="Aptos"/>
                <a:ea typeface="Aptos"/>
              </a:rPr>
              <a:t>https://eli.gov.pl/eli/DU/2026/966/ogl</a:t>
            </a:r>
            <a:endParaRPr lang="pl-PL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6" name=""/>
          <p:cNvSpPr/>
          <p:nvPr/>
        </p:nvSpPr>
        <p:spPr>
          <a:xfrm>
            <a:off x="685800" y="5219640"/>
            <a:ext cx="10820160" cy="780840"/>
          </a:xfrm>
          <a:prstGeom prst="roundRect">
            <a:avLst>
              <a:gd name="adj" fmla="val 26829"/>
            </a:avLst>
          </a:prstGeom>
          <a:solidFill>
            <a:srgbClr val="f3ee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7" name=""/>
          <p:cNvSpPr/>
          <p:nvPr/>
        </p:nvSpPr>
        <p:spPr>
          <a:xfrm>
            <a:off x="1047600" y="5429160"/>
            <a:ext cx="10096200" cy="3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 fontScale="85000" lnSpcReduction="9999"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650" b="1" u="none" strike="noStrike">
                <a:solidFill>
                  <a:srgbClr val="0b1f59"/>
                </a:solidFill>
                <a:effectLst/>
                <a:uFillTx/>
                <a:latin typeface="Aptos"/>
                <a:ea typeface="Aptos"/>
              </a:rPr>
              <a:t>Przed użyciem w kolejnym roku szkolnym sprawdź aktualność przepisów i uzupełnij dane swojej szkoły.</a:t>
            </a:r>
            <a:endParaRPr lang="pl-PL" sz="16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8" name=""/>
          <p:cNvSpPr/>
          <p:nvPr/>
        </p:nvSpPr>
        <p:spPr>
          <a:xfrm>
            <a:off x="685800" y="6438600"/>
            <a:ext cx="10820160" cy="360"/>
          </a:xfrm>
          <a:prstGeom prst="line">
            <a:avLst/>
          </a:prstGeom>
          <a:ln w="9525">
            <a:solidFill>
              <a:srgbClr val="d7dce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9" name=""/>
          <p:cNvSpPr/>
          <p:nvPr/>
        </p:nvSpPr>
        <p:spPr>
          <a:xfrm>
            <a:off x="685800" y="6534000"/>
            <a:ext cx="4095360" cy="17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820" b="1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ZDROWA LEKCJA  •  materiał edytowalny</a:t>
            </a:r>
            <a:endParaRPr lang="pl-PL" sz="82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"/>
          <p:cNvSpPr/>
          <p:nvPr/>
        </p:nvSpPr>
        <p:spPr>
          <a:xfrm>
            <a:off x="685800" y="457200"/>
            <a:ext cx="66672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050" b="1" u="none" strike="noStrike">
                <a:solidFill>
                  <a:srgbClr val="5825d6"/>
                </a:solidFill>
                <a:effectLst/>
                <a:uFillTx/>
                <a:latin typeface="Aptos"/>
                <a:ea typeface="Aptos"/>
              </a:rPr>
              <a:t>CEL SPOTKANIA</a:t>
            </a:r>
            <a:endParaRPr lang="pl-PL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"/>
          <p:cNvSpPr/>
          <p:nvPr/>
        </p:nvSpPr>
        <p:spPr>
          <a:xfrm>
            <a:off x="685800" y="762120"/>
            <a:ext cx="9905760" cy="74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3000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Po tym spotkaniu wszystko powinno być jasne</a:t>
            </a:r>
            <a:endParaRPr lang="pl-PL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"/>
          <p:cNvSpPr/>
          <p:nvPr/>
        </p:nvSpPr>
        <p:spPr>
          <a:xfrm>
            <a:off x="11049120" y="495360"/>
            <a:ext cx="456840" cy="24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130" b="1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02</a:t>
            </a:r>
            <a:endParaRPr lang="pl-PL" sz="1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"/>
          <p:cNvSpPr/>
          <p:nvPr/>
        </p:nvSpPr>
        <p:spPr>
          <a:xfrm>
            <a:off x="685800" y="1733400"/>
            <a:ext cx="10820160" cy="3943080"/>
          </a:xfrm>
          <a:prstGeom prst="roundRect">
            <a:avLst>
              <a:gd name="adj" fmla="val 6763"/>
            </a:avLst>
          </a:prstGeom>
          <a:solidFill>
            <a:srgbClr val="ffffff"/>
          </a:solidFill>
          <a:ln w="9525">
            <a:solidFill>
              <a:srgbClr val="e8e2f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"/>
          <p:cNvSpPr/>
          <p:nvPr/>
        </p:nvSpPr>
        <p:spPr>
          <a:xfrm>
            <a:off x="1095480" y="2162160"/>
            <a:ext cx="151920" cy="151920"/>
          </a:xfrm>
          <a:prstGeom prst="ellipse">
            <a:avLst/>
          </a:prstGeom>
          <a:solidFill>
            <a:srgbClr val="5825d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" name=""/>
          <p:cNvSpPr/>
          <p:nvPr/>
        </p:nvSpPr>
        <p:spPr>
          <a:xfrm>
            <a:off x="1419120" y="2095560"/>
            <a:ext cx="8476920" cy="2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729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Czym są te zajęcia?</a:t>
            </a:r>
            <a:endParaRPr lang="pl-PL" sz="172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"/>
          <p:cNvSpPr/>
          <p:nvPr/>
        </p:nvSpPr>
        <p:spPr>
          <a:xfrm>
            <a:off x="1419120" y="2409840"/>
            <a:ext cx="8476920" cy="4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35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Cele i treści wynikające z podstawy programowej.</a:t>
            </a:r>
            <a:endParaRPr lang="pl-PL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"/>
          <p:cNvSpPr/>
          <p:nvPr/>
        </p:nvSpPr>
        <p:spPr>
          <a:xfrm>
            <a:off x="1095480" y="3019320"/>
            <a:ext cx="151920" cy="151920"/>
          </a:xfrm>
          <a:prstGeom prst="ellipse">
            <a:avLst/>
          </a:prstGeom>
          <a:solidFill>
            <a:srgbClr val="ff62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3" name=""/>
          <p:cNvSpPr/>
          <p:nvPr/>
        </p:nvSpPr>
        <p:spPr>
          <a:xfrm>
            <a:off x="1419120" y="2952720"/>
            <a:ext cx="8476920" cy="2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729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Jak będą zorganizowane w naszej szkole?</a:t>
            </a:r>
            <a:endParaRPr lang="pl-PL" sz="172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"/>
          <p:cNvSpPr/>
          <p:nvPr/>
        </p:nvSpPr>
        <p:spPr>
          <a:xfrm>
            <a:off x="1419120" y="3267000"/>
            <a:ext cx="8476920" cy="4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35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Terminy, klasy, program, materiały i osoba prowadząca.</a:t>
            </a:r>
            <a:endParaRPr lang="pl-PL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"/>
          <p:cNvSpPr/>
          <p:nvPr/>
        </p:nvSpPr>
        <p:spPr>
          <a:xfrm>
            <a:off x="1095480" y="3876840"/>
            <a:ext cx="151920" cy="151920"/>
          </a:xfrm>
          <a:prstGeom prst="ellipse">
            <a:avLst/>
          </a:prstGeom>
          <a:solidFill>
            <a:srgbClr val="ffc4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"/>
          <p:cNvSpPr/>
          <p:nvPr/>
        </p:nvSpPr>
        <p:spPr>
          <a:xfrm>
            <a:off x="1419120" y="3809880"/>
            <a:ext cx="8476920" cy="2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729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Jak dbamy o bezpieczeństwo ucznia?</a:t>
            </a:r>
            <a:endParaRPr lang="pl-PL" sz="172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"/>
          <p:cNvSpPr/>
          <p:nvPr/>
        </p:nvSpPr>
        <p:spPr>
          <a:xfrm>
            <a:off x="1419120" y="4124160"/>
            <a:ext cx="8476920" cy="4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35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Jasne zasady rozmowy, prywatność, szacunek i rzetelne źródła.</a:t>
            </a:r>
            <a:endParaRPr lang="pl-PL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"/>
          <p:cNvSpPr/>
          <p:nvPr/>
        </p:nvSpPr>
        <p:spPr>
          <a:xfrm>
            <a:off x="1095480" y="4734000"/>
            <a:ext cx="151920" cy="151920"/>
          </a:xfrm>
          <a:prstGeom prst="ellipse">
            <a:avLst/>
          </a:prstGeom>
          <a:solidFill>
            <a:srgbClr val="0e9f7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9" name=""/>
          <p:cNvSpPr/>
          <p:nvPr/>
        </p:nvSpPr>
        <p:spPr>
          <a:xfrm>
            <a:off x="1419120" y="4667400"/>
            <a:ext cx="8476920" cy="2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729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Jak wygląda decyzja o udziale?</a:t>
            </a:r>
            <a:endParaRPr lang="pl-PL" sz="172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"/>
          <p:cNvSpPr/>
          <p:nvPr/>
        </p:nvSpPr>
        <p:spPr>
          <a:xfrm>
            <a:off x="1419120" y="4981680"/>
            <a:ext cx="8476920" cy="4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35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Udział jest dobrowolny; rezygnację składa się pisemnie dyrektorowi.</a:t>
            </a:r>
            <a:endParaRPr lang="pl-PL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"/>
          <p:cNvSpPr/>
          <p:nvPr/>
        </p:nvSpPr>
        <p:spPr>
          <a:xfrm>
            <a:off x="685800" y="6438600"/>
            <a:ext cx="10820160" cy="360"/>
          </a:xfrm>
          <a:prstGeom prst="line">
            <a:avLst/>
          </a:prstGeom>
          <a:ln w="9525">
            <a:solidFill>
              <a:srgbClr val="d7dce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"/>
          <p:cNvSpPr/>
          <p:nvPr/>
        </p:nvSpPr>
        <p:spPr>
          <a:xfrm>
            <a:off x="685800" y="457200"/>
            <a:ext cx="66672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050" b="1" u="none" strike="noStrike">
                <a:solidFill>
                  <a:srgbClr val="5825d6"/>
                </a:solidFill>
                <a:effectLst/>
                <a:uFillTx/>
                <a:latin typeface="Aptos"/>
                <a:ea typeface="Aptos"/>
              </a:rPr>
              <a:t>WAŻNE ROZRÓŻNIENIE</a:t>
            </a:r>
            <a:endParaRPr lang="pl-PL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"/>
          <p:cNvSpPr/>
          <p:nvPr/>
        </p:nvSpPr>
        <p:spPr>
          <a:xfrm>
            <a:off x="685800" y="762120"/>
            <a:ext cx="9905760" cy="74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3000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Dwa przedmioty — dwie różne zasady</a:t>
            </a:r>
            <a:endParaRPr lang="pl-PL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"/>
          <p:cNvSpPr/>
          <p:nvPr/>
        </p:nvSpPr>
        <p:spPr>
          <a:xfrm>
            <a:off x="11049120" y="495360"/>
            <a:ext cx="456840" cy="24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130" b="1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03</a:t>
            </a:r>
            <a:endParaRPr lang="pl-PL" sz="1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"/>
          <p:cNvSpPr/>
          <p:nvPr/>
        </p:nvSpPr>
        <p:spPr>
          <a:xfrm>
            <a:off x="685800" y="1809720"/>
            <a:ext cx="5143320" cy="3904920"/>
          </a:xfrm>
          <a:prstGeom prst="roundRect">
            <a:avLst>
              <a:gd name="adj" fmla="val 6829"/>
            </a:avLst>
          </a:prstGeom>
          <a:solidFill>
            <a:srgbClr val="0b1f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6" name=""/>
          <p:cNvSpPr/>
          <p:nvPr/>
        </p:nvSpPr>
        <p:spPr>
          <a:xfrm>
            <a:off x="1028880" y="2114640"/>
            <a:ext cx="1504440" cy="323640"/>
          </a:xfrm>
          <a:prstGeom prst="roundRect">
            <a:avLst>
              <a:gd name="adj" fmla="val 50000"/>
            </a:avLst>
          </a:prstGeom>
          <a:solidFill>
            <a:srgbClr val="ffc4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"/>
          <p:cNvSpPr/>
          <p:nvPr/>
        </p:nvSpPr>
        <p:spPr>
          <a:xfrm>
            <a:off x="1028880" y="2124000"/>
            <a:ext cx="1504440" cy="29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130" b="1" u="none" strike="noStrike">
                <a:solidFill>
                  <a:srgbClr val="0b1f59"/>
                </a:solidFill>
                <a:effectLst/>
                <a:uFillTx/>
                <a:latin typeface="Aptos"/>
                <a:ea typeface="Aptos"/>
              </a:rPr>
              <a:t>OBOWIĄZKOWY</a:t>
            </a:r>
            <a:endParaRPr lang="pl-PL" sz="1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"/>
          <p:cNvSpPr/>
          <p:nvPr/>
        </p:nvSpPr>
        <p:spPr>
          <a:xfrm>
            <a:off x="1028880" y="2647800"/>
            <a:ext cx="4190760" cy="52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255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Edukacja zdrowotna</a:t>
            </a:r>
            <a:endParaRPr lang="pl-PL" sz="25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"/>
          <p:cNvSpPr/>
          <p:nvPr/>
        </p:nvSpPr>
        <p:spPr>
          <a:xfrm>
            <a:off x="1028880" y="3333600"/>
            <a:ext cx="4095360" cy="104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650" b="0" u="none" strike="noStrike">
                <a:solidFill>
                  <a:srgbClr val="d9e4ff"/>
                </a:solidFill>
                <a:effectLst/>
                <a:uFillTx/>
                <a:latin typeface="Aptos"/>
                <a:ea typeface="Aptos"/>
              </a:rPr>
              <a:t>Przedmiot ogólny o zdrowiu fizycznym, psychicznym, społecznym </a:t>
            </a:r>
            <a:endParaRPr lang="pl-PL" sz="16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650" b="0" u="none" strike="noStrike">
                <a:solidFill>
                  <a:srgbClr val="d9e4ff"/>
                </a:solidFill>
                <a:effectLst/>
                <a:uFillTx/>
                <a:latin typeface="Aptos"/>
                <a:ea typeface="Aptos"/>
              </a:rPr>
              <a:t>i środowiskowym.</a:t>
            </a:r>
            <a:endParaRPr lang="pl-PL" sz="16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"/>
          <p:cNvSpPr/>
          <p:nvPr/>
        </p:nvSpPr>
        <p:spPr>
          <a:xfrm>
            <a:off x="1028880" y="4915080"/>
            <a:ext cx="4095360" cy="38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430" b="1" u="none" strike="noStrike">
                <a:solidFill>
                  <a:srgbClr val="ffc400"/>
                </a:solidFill>
                <a:effectLst/>
                <a:uFillTx/>
                <a:latin typeface="Aptos"/>
                <a:ea typeface="Aptos"/>
              </a:rPr>
              <a:t>Od 1 września 2026 r. jest obowiązkowy.</a:t>
            </a:r>
            <a:endParaRPr lang="pl-PL" sz="14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"/>
          <p:cNvSpPr/>
          <p:nvPr/>
        </p:nvSpPr>
        <p:spPr>
          <a:xfrm>
            <a:off x="6362640" y="1809720"/>
            <a:ext cx="5143320" cy="3904920"/>
          </a:xfrm>
          <a:prstGeom prst="roundRect">
            <a:avLst>
              <a:gd name="adj" fmla="val 6829"/>
            </a:avLst>
          </a:prstGeom>
          <a:solidFill>
            <a:srgbClr val="f3ee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"/>
          <p:cNvSpPr/>
          <p:nvPr/>
        </p:nvSpPr>
        <p:spPr>
          <a:xfrm>
            <a:off x="6705720" y="2114640"/>
            <a:ext cx="1866600" cy="323640"/>
          </a:xfrm>
          <a:prstGeom prst="roundRect">
            <a:avLst>
              <a:gd name="adj" fmla="val 50000"/>
            </a:avLst>
          </a:prstGeom>
          <a:solidFill>
            <a:srgbClr val="ff62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3" name=""/>
          <p:cNvSpPr/>
          <p:nvPr/>
        </p:nvSpPr>
        <p:spPr>
          <a:xfrm>
            <a:off x="6705720" y="2124000"/>
            <a:ext cx="1866600" cy="29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13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NIEOBOWIĄZKOWY</a:t>
            </a:r>
            <a:endParaRPr lang="pl-PL" sz="1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"/>
          <p:cNvSpPr/>
          <p:nvPr/>
        </p:nvSpPr>
        <p:spPr>
          <a:xfrm>
            <a:off x="6705720" y="2647800"/>
            <a:ext cx="4190760" cy="87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92000"/>
              </a:lnSpc>
              <a:tabLst>
                <a:tab algn="l" pos="0"/>
              </a:tabLst>
            </a:pPr>
            <a:r>
              <a:rPr lang="en-US" sz="2550" b="1" u="none" strike="noStrike">
                <a:solidFill>
                  <a:srgbClr val="5825d6"/>
                </a:solidFill>
                <a:effectLst/>
                <a:uFillTx/>
                <a:latin typeface="Aptos"/>
                <a:ea typeface="Aptos"/>
              </a:rPr>
              <a:t>Edukacja zdrowotna</a:t>
            </a:r>
            <a:endParaRPr lang="pl-PL" sz="25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2000"/>
              </a:lnSpc>
              <a:tabLst>
                <a:tab algn="l" pos="0"/>
              </a:tabLst>
            </a:pPr>
            <a:r>
              <a:rPr lang="en-US" sz="2550" b="1" u="none" strike="noStrike">
                <a:solidFill>
                  <a:srgbClr val="5825d6"/>
                </a:solidFill>
                <a:effectLst/>
                <a:uFillTx/>
                <a:latin typeface="Aptos"/>
                <a:ea typeface="Aptos"/>
              </a:rPr>
              <a:t>– zdrowie seksualne</a:t>
            </a:r>
            <a:endParaRPr lang="pl-PL" sz="25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"/>
          <p:cNvSpPr/>
          <p:nvPr/>
        </p:nvSpPr>
        <p:spPr>
          <a:xfrm>
            <a:off x="6705720" y="3762360"/>
            <a:ext cx="4095360" cy="11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580" b="0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Odrębne zajęcia w szkołach ponadpodstawowych, skupione na zdrowiu seksualnym, relacjach i odpowiedzialnych decyzjach.</a:t>
            </a:r>
            <a:endParaRPr lang="pl-PL" sz="158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"/>
          <p:cNvSpPr/>
          <p:nvPr/>
        </p:nvSpPr>
        <p:spPr>
          <a:xfrm>
            <a:off x="6705720" y="5067360"/>
            <a:ext cx="4095360" cy="32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500" b="1" u="none" strike="noStrike">
                <a:solidFill>
                  <a:srgbClr val="ff6259"/>
                </a:solidFill>
                <a:effectLst/>
                <a:uFillTx/>
                <a:latin typeface="Aptos"/>
                <a:ea typeface="Aptos"/>
              </a:rPr>
              <a:t>Udział jest dobrowolny.</a:t>
            </a:r>
            <a:endParaRPr lang="pl-PL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"/>
          <p:cNvSpPr/>
          <p:nvPr/>
        </p:nvSpPr>
        <p:spPr>
          <a:xfrm>
            <a:off x="685800" y="6438600"/>
            <a:ext cx="10820160" cy="360"/>
          </a:xfrm>
          <a:prstGeom prst="line">
            <a:avLst/>
          </a:prstGeom>
          <a:ln w="9525">
            <a:solidFill>
              <a:srgbClr val="d7dce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"/>
          <p:cNvSpPr/>
          <p:nvPr/>
        </p:nvSpPr>
        <p:spPr>
          <a:xfrm>
            <a:off x="685800" y="6534000"/>
            <a:ext cx="4095360" cy="17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"/>
          <p:cNvSpPr/>
          <p:nvPr/>
        </p:nvSpPr>
        <p:spPr>
          <a:xfrm>
            <a:off x="4857840" y="6534000"/>
            <a:ext cx="6648120" cy="17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75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Dz.U. 2026 poz. 947 i 966</a:t>
            </a:r>
            <a:endParaRPr lang="pl-PL" sz="7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df5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"/>
          <p:cNvSpPr/>
          <p:nvPr/>
        </p:nvSpPr>
        <p:spPr>
          <a:xfrm>
            <a:off x="685800" y="457200"/>
            <a:ext cx="66672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050" b="1" u="none" strike="noStrike">
                <a:solidFill>
                  <a:srgbClr val="5825d6"/>
                </a:solidFill>
                <a:effectLst/>
                <a:uFillTx/>
                <a:latin typeface="Aptos"/>
                <a:ea typeface="Aptos"/>
              </a:rPr>
              <a:t>ORGANIZACJA SPOTKANIA</a:t>
            </a:r>
            <a:endParaRPr lang="pl-PL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"/>
          <p:cNvSpPr/>
          <p:nvPr/>
        </p:nvSpPr>
        <p:spPr>
          <a:xfrm>
            <a:off x="685800" y="762120"/>
            <a:ext cx="9905760" cy="74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3000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Kto za co odpowiada?</a:t>
            </a:r>
            <a:endParaRPr lang="pl-PL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"/>
          <p:cNvSpPr/>
          <p:nvPr/>
        </p:nvSpPr>
        <p:spPr>
          <a:xfrm>
            <a:off x="11049120" y="495360"/>
            <a:ext cx="456840" cy="24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130" b="1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04</a:t>
            </a:r>
            <a:endParaRPr lang="pl-PL" sz="1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"/>
          <p:cNvSpPr/>
          <p:nvPr/>
        </p:nvSpPr>
        <p:spPr>
          <a:xfrm>
            <a:off x="723960" y="1952640"/>
            <a:ext cx="552240" cy="552240"/>
          </a:xfrm>
          <a:prstGeom prst="ellipse">
            <a:avLst/>
          </a:prstGeom>
          <a:solidFill>
            <a:srgbClr val="5825d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" name=""/>
          <p:cNvSpPr/>
          <p:nvPr/>
        </p:nvSpPr>
        <p:spPr>
          <a:xfrm>
            <a:off x="723960" y="2019240"/>
            <a:ext cx="552240" cy="3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729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1</a:t>
            </a:r>
            <a:endParaRPr lang="pl-PL" sz="172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"/>
          <p:cNvSpPr/>
          <p:nvPr/>
        </p:nvSpPr>
        <p:spPr>
          <a:xfrm>
            <a:off x="1447920" y="1943280"/>
            <a:ext cx="2761920" cy="49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870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Dyrektor szkoły</a:t>
            </a:r>
            <a:endParaRPr lang="pl-PL" sz="18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"/>
          <p:cNvSpPr/>
          <p:nvPr/>
        </p:nvSpPr>
        <p:spPr>
          <a:xfrm>
            <a:off x="723960" y="2781360"/>
            <a:ext cx="3238200" cy="156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500" b="0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Ustala termin zajęć, organizuje spotkanie i informuje o nim uczestników.</a:t>
            </a:r>
            <a:endParaRPr lang="pl-PL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"/>
          <p:cNvSpPr/>
          <p:nvPr/>
        </p:nvSpPr>
        <p:spPr>
          <a:xfrm>
            <a:off x="3257640" y="4762440"/>
            <a:ext cx="818640" cy="39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9a8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"/>
          <p:cNvSpPr/>
          <p:nvPr/>
        </p:nvSpPr>
        <p:spPr>
          <a:xfrm>
            <a:off x="4095720" y="1952640"/>
            <a:ext cx="552240" cy="552240"/>
          </a:xfrm>
          <a:prstGeom prst="ellipse">
            <a:avLst/>
          </a:prstGeom>
          <a:solidFill>
            <a:srgbClr val="ff62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" name=""/>
          <p:cNvSpPr/>
          <p:nvPr/>
        </p:nvSpPr>
        <p:spPr>
          <a:xfrm>
            <a:off x="4095720" y="2019240"/>
            <a:ext cx="552240" cy="3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729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2</a:t>
            </a:r>
            <a:endParaRPr lang="pl-PL" sz="172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"/>
          <p:cNvSpPr/>
          <p:nvPr/>
        </p:nvSpPr>
        <p:spPr>
          <a:xfrm>
            <a:off x="4819680" y="1943280"/>
            <a:ext cx="2761920" cy="49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 fontScale="92500" lnSpcReduction="9999"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870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Nauczyciel + wychowawca</a:t>
            </a:r>
            <a:endParaRPr lang="pl-PL" sz="18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"/>
          <p:cNvSpPr/>
          <p:nvPr/>
        </p:nvSpPr>
        <p:spPr>
          <a:xfrm>
            <a:off x="4095720" y="2781360"/>
            <a:ext cx="3238200" cy="156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500" b="0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Przedstawiają termin, cele, treści programu, podręczniki, materiały i pomoce dydaktyczne.</a:t>
            </a:r>
            <a:endParaRPr lang="pl-PL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"/>
          <p:cNvSpPr/>
          <p:nvPr/>
        </p:nvSpPr>
        <p:spPr>
          <a:xfrm>
            <a:off x="6629400" y="4762440"/>
            <a:ext cx="818640" cy="39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9a8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"/>
          <p:cNvSpPr/>
          <p:nvPr/>
        </p:nvSpPr>
        <p:spPr>
          <a:xfrm>
            <a:off x="7962840" y="1952640"/>
            <a:ext cx="552240" cy="552240"/>
          </a:xfrm>
          <a:prstGeom prst="ellipse">
            <a:avLst/>
          </a:prstGeom>
          <a:solidFill>
            <a:srgbClr val="0b1f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4" name=""/>
          <p:cNvSpPr/>
          <p:nvPr/>
        </p:nvSpPr>
        <p:spPr>
          <a:xfrm>
            <a:off x="7962840" y="2019240"/>
            <a:ext cx="552240" cy="3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729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3</a:t>
            </a:r>
            <a:endParaRPr lang="pl-PL" sz="172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"/>
          <p:cNvSpPr/>
          <p:nvPr/>
        </p:nvSpPr>
        <p:spPr>
          <a:xfrm>
            <a:off x="8686800" y="1943280"/>
            <a:ext cx="2761920" cy="49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 fontScale="92500" lnSpcReduction="9999"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870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Rodzice i uczniowie pełnoletni</a:t>
            </a:r>
            <a:endParaRPr lang="pl-PL" sz="18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"/>
          <p:cNvSpPr/>
          <p:nvPr/>
        </p:nvSpPr>
        <p:spPr>
          <a:xfrm>
            <a:off x="7962840" y="2781360"/>
            <a:ext cx="3238200" cy="156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500" b="0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Otrzymują pełną informację, zadają pytania i podejmują decyzję dotyczącą udziału.</a:t>
            </a:r>
            <a:endParaRPr lang="pl-PL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"/>
          <p:cNvSpPr/>
          <p:nvPr/>
        </p:nvSpPr>
        <p:spPr>
          <a:xfrm>
            <a:off x="685800" y="5219640"/>
            <a:ext cx="10820160" cy="780840"/>
          </a:xfrm>
          <a:prstGeom prst="roundRect">
            <a:avLst>
              <a:gd name="adj" fmla="val 26829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"/>
          <p:cNvSpPr/>
          <p:nvPr/>
        </p:nvSpPr>
        <p:spPr>
          <a:xfrm>
            <a:off x="914400" y="5438880"/>
            <a:ext cx="323640" cy="323640"/>
          </a:xfrm>
          <a:prstGeom prst="ellipse">
            <a:avLst/>
          </a:prstGeom>
          <a:solidFill>
            <a:srgbClr val="ffc4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"/>
          <p:cNvSpPr/>
          <p:nvPr/>
        </p:nvSpPr>
        <p:spPr>
          <a:xfrm>
            <a:off x="914400" y="5477040"/>
            <a:ext cx="323640" cy="23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500" b="1" u="none" strike="noStrike">
                <a:solidFill>
                  <a:srgbClr val="0b1f59"/>
                </a:solidFill>
                <a:effectLst/>
                <a:uFillTx/>
                <a:latin typeface="Aptos"/>
                <a:ea typeface="Aptos"/>
              </a:rPr>
              <a:t>!</a:t>
            </a:r>
            <a:endParaRPr lang="pl-PL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"/>
          <p:cNvSpPr/>
          <p:nvPr/>
        </p:nvSpPr>
        <p:spPr>
          <a:xfrm>
            <a:off x="1428840" y="5410080"/>
            <a:ext cx="9667440" cy="3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729" b="1" u="none" strike="noStrike">
                <a:solidFill>
                  <a:srgbClr val="0b1f59"/>
                </a:solidFill>
                <a:effectLst/>
                <a:uFillTx/>
                <a:latin typeface="Aptos"/>
                <a:ea typeface="Aptos"/>
              </a:rPr>
              <a:t>Spotkanie odbywa się nie później niż miesiąc przed rozpoczęciem zajęć.</a:t>
            </a:r>
            <a:endParaRPr lang="pl-PL" sz="172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"/>
          <p:cNvSpPr/>
          <p:nvPr/>
        </p:nvSpPr>
        <p:spPr>
          <a:xfrm>
            <a:off x="685800" y="6438600"/>
            <a:ext cx="10820160" cy="360"/>
          </a:xfrm>
          <a:prstGeom prst="line">
            <a:avLst/>
          </a:prstGeom>
          <a:ln w="9525">
            <a:solidFill>
              <a:srgbClr val="d7dce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"/>
          <p:cNvSpPr/>
          <p:nvPr/>
        </p:nvSpPr>
        <p:spPr>
          <a:xfrm>
            <a:off x="685800" y="6534000"/>
            <a:ext cx="4095360" cy="17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"/>
          <p:cNvSpPr/>
          <p:nvPr/>
        </p:nvSpPr>
        <p:spPr>
          <a:xfrm>
            <a:off x="4857840" y="6534000"/>
            <a:ext cx="6648120" cy="17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75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Dz.U. 2026 poz. 966</a:t>
            </a:r>
            <a:endParaRPr lang="pl-PL" sz="7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"/>
          <p:cNvSpPr/>
          <p:nvPr/>
        </p:nvSpPr>
        <p:spPr>
          <a:xfrm>
            <a:off x="685800" y="457200"/>
            <a:ext cx="66672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050" b="1" u="none" strike="noStrike">
                <a:solidFill>
                  <a:srgbClr val="5825d6"/>
                </a:solidFill>
                <a:effectLst/>
                <a:uFillTx/>
                <a:latin typeface="Aptos"/>
                <a:ea typeface="Aptos"/>
              </a:rPr>
              <a:t>NASZA SZKOŁA</a:t>
            </a:r>
            <a:endParaRPr lang="pl-PL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"/>
          <p:cNvSpPr/>
          <p:nvPr/>
        </p:nvSpPr>
        <p:spPr>
          <a:xfrm>
            <a:off x="685800" y="762120"/>
            <a:ext cx="9905760" cy="74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 fontScale="85000" lnSpcReduction="9999"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3000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Jak będą zorganizowane zajęcia z edukacji seksualnej?</a:t>
            </a:r>
            <a:endParaRPr lang="pl-PL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"/>
          <p:cNvSpPr/>
          <p:nvPr/>
        </p:nvSpPr>
        <p:spPr>
          <a:xfrm>
            <a:off x="11049120" y="495360"/>
            <a:ext cx="456840" cy="24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130" b="1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05</a:t>
            </a:r>
            <a:endParaRPr lang="pl-PL" sz="1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"/>
          <p:cNvSpPr/>
          <p:nvPr/>
        </p:nvSpPr>
        <p:spPr>
          <a:xfrm>
            <a:off x="685800" y="1771560"/>
            <a:ext cx="4000320" cy="4000320"/>
          </a:xfrm>
          <a:prstGeom prst="roundRect">
            <a:avLst>
              <a:gd name="adj" fmla="val 7143"/>
            </a:avLst>
          </a:prstGeom>
          <a:solidFill>
            <a:srgbClr val="5825d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8" name=""/>
          <p:cNvSpPr/>
          <p:nvPr/>
        </p:nvSpPr>
        <p:spPr>
          <a:xfrm>
            <a:off x="1066680" y="2038320"/>
            <a:ext cx="1428480" cy="104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6600" b="1" u="none" strike="noStrike">
                <a:solidFill>
                  <a:srgbClr val="ffc400"/>
                </a:solidFill>
                <a:effectLst/>
                <a:uFillTx/>
                <a:latin typeface="Aptos"/>
                <a:ea typeface="Aptos"/>
              </a:rPr>
              <a:t>3</a:t>
            </a:r>
            <a:endParaRPr lang="pl-PL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"/>
          <p:cNvSpPr/>
          <p:nvPr/>
        </p:nvSpPr>
        <p:spPr>
          <a:xfrm>
            <a:off x="1066680" y="2990880"/>
            <a:ext cx="2761920" cy="3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95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godziny w roku</a:t>
            </a:r>
            <a:endParaRPr lang="pl-PL" sz="19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"/>
          <p:cNvSpPr/>
          <p:nvPr/>
        </p:nvSpPr>
        <p:spPr>
          <a:xfrm>
            <a:off x="1066680" y="3543480"/>
            <a:ext cx="2761920" cy="110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650" b="0" u="none" strike="noStrike">
                <a:solidFill>
                  <a:srgbClr val="e4dbff"/>
                </a:solidFill>
                <a:effectLst/>
                <a:uFillTx/>
                <a:latin typeface="Aptos"/>
                <a:ea typeface="Aptos"/>
              </a:rPr>
              <a:t>w każdej z dwóch wybranych klas szkoły ponadpodstawowej</a:t>
            </a:r>
            <a:endParaRPr lang="pl-PL" sz="16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"/>
          <p:cNvSpPr/>
          <p:nvPr/>
        </p:nvSpPr>
        <p:spPr>
          <a:xfrm>
            <a:off x="1066680" y="4895640"/>
            <a:ext cx="2857320" cy="360"/>
          </a:xfrm>
          <a:prstGeom prst="line">
            <a:avLst/>
          </a:prstGeom>
          <a:ln w="19050">
            <a:solidFill>
              <a:srgbClr val="8f6af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1066680" y="5105520"/>
            <a:ext cx="2857320" cy="57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350" b="0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Zajęcia mogą odbywać się w oddziale lub w mniejszej grupie.</a:t>
            </a:r>
            <a:endParaRPr lang="pl-PL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"/>
          <p:cNvSpPr/>
          <p:nvPr/>
        </p:nvSpPr>
        <p:spPr>
          <a:xfrm>
            <a:off x="5238720" y="1847880"/>
            <a:ext cx="5428800" cy="19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980" b="1" u="none" strike="noStrike">
                <a:solidFill>
                  <a:srgbClr val="5825d6"/>
                </a:solidFill>
                <a:effectLst/>
                <a:uFillTx/>
                <a:latin typeface="Aptos"/>
                <a:ea typeface="Aptos"/>
              </a:rPr>
              <a:t>KLASY</a:t>
            </a:r>
            <a:endParaRPr lang="pl-PL" sz="98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"/>
          <p:cNvSpPr/>
          <p:nvPr/>
        </p:nvSpPr>
        <p:spPr>
          <a:xfrm>
            <a:off x="5238720" y="2104920"/>
            <a:ext cx="5714640" cy="38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729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[np. I i II / II i III / I i III]</a:t>
            </a:r>
            <a:endParaRPr lang="pl-PL" sz="172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"/>
          <p:cNvSpPr/>
          <p:nvPr/>
        </p:nvSpPr>
        <p:spPr>
          <a:xfrm>
            <a:off x="5238720" y="2590560"/>
            <a:ext cx="5810040" cy="360"/>
          </a:xfrm>
          <a:prstGeom prst="line">
            <a:avLst/>
          </a:prstGeom>
          <a:ln w="9525">
            <a:solidFill>
              <a:srgbClr val="d6dde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"/>
          <p:cNvSpPr/>
          <p:nvPr/>
        </p:nvSpPr>
        <p:spPr>
          <a:xfrm>
            <a:off x="5238720" y="2781360"/>
            <a:ext cx="5428800" cy="19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980" b="1" u="none" strike="noStrike">
                <a:solidFill>
                  <a:srgbClr val="5825d6"/>
                </a:solidFill>
                <a:effectLst/>
                <a:uFillTx/>
                <a:latin typeface="Aptos"/>
                <a:ea typeface="Aptos"/>
              </a:rPr>
              <a:t>TERMINY</a:t>
            </a:r>
            <a:endParaRPr lang="pl-PL" sz="98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"/>
          <p:cNvSpPr/>
          <p:nvPr/>
        </p:nvSpPr>
        <p:spPr>
          <a:xfrm>
            <a:off x="5238720" y="3038400"/>
            <a:ext cx="5714640" cy="38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729" b="0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[daty i godziny]</a:t>
            </a:r>
            <a:endParaRPr lang="pl-PL" sz="172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"/>
          <p:cNvSpPr/>
          <p:nvPr/>
        </p:nvSpPr>
        <p:spPr>
          <a:xfrm>
            <a:off x="5238720" y="3524040"/>
            <a:ext cx="5810040" cy="360"/>
          </a:xfrm>
          <a:prstGeom prst="line">
            <a:avLst/>
          </a:prstGeom>
          <a:ln w="9525">
            <a:solidFill>
              <a:srgbClr val="d6dde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"/>
          <p:cNvSpPr/>
          <p:nvPr/>
        </p:nvSpPr>
        <p:spPr>
          <a:xfrm>
            <a:off x="5238720" y="3714840"/>
            <a:ext cx="5428800" cy="19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980" b="1" u="none" strike="noStrike">
                <a:solidFill>
                  <a:srgbClr val="5825d6"/>
                </a:solidFill>
                <a:effectLst/>
                <a:uFillTx/>
                <a:latin typeface="Aptos"/>
                <a:ea typeface="Aptos"/>
              </a:rPr>
              <a:t>PROWADZĄCY</a:t>
            </a:r>
            <a:endParaRPr lang="pl-PL" sz="98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"/>
          <p:cNvSpPr/>
          <p:nvPr/>
        </p:nvSpPr>
        <p:spPr>
          <a:xfrm>
            <a:off x="5238720" y="3971880"/>
            <a:ext cx="5714640" cy="38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729" b="0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[imię, nazwisko, kwalifikacje]</a:t>
            </a:r>
            <a:endParaRPr lang="pl-PL" sz="172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"/>
          <p:cNvSpPr/>
          <p:nvPr/>
        </p:nvSpPr>
        <p:spPr>
          <a:xfrm>
            <a:off x="5238720" y="4457520"/>
            <a:ext cx="5810040" cy="360"/>
          </a:xfrm>
          <a:prstGeom prst="line">
            <a:avLst/>
          </a:prstGeom>
          <a:ln w="9525">
            <a:solidFill>
              <a:srgbClr val="d6dde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"/>
          <p:cNvSpPr/>
          <p:nvPr/>
        </p:nvSpPr>
        <p:spPr>
          <a:xfrm>
            <a:off x="5238720" y="4648320"/>
            <a:ext cx="5428800" cy="19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980" b="1" u="none" strike="noStrike">
                <a:solidFill>
                  <a:srgbClr val="5825d6"/>
                </a:solidFill>
                <a:effectLst/>
                <a:uFillTx/>
                <a:latin typeface="Aptos"/>
                <a:ea typeface="Aptos"/>
              </a:rPr>
              <a:t>FORMA ORGANIZACJI</a:t>
            </a:r>
            <a:endParaRPr lang="pl-PL" sz="98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"/>
          <p:cNvSpPr/>
          <p:nvPr/>
        </p:nvSpPr>
        <p:spPr>
          <a:xfrm>
            <a:off x="5238720" y="4905360"/>
            <a:ext cx="5714640" cy="38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729" b="0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[oddział / grupa; sala]</a:t>
            </a:r>
            <a:endParaRPr lang="pl-PL" sz="172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"/>
          <p:cNvSpPr/>
          <p:nvPr/>
        </p:nvSpPr>
        <p:spPr>
          <a:xfrm>
            <a:off x="5238720" y="5391000"/>
            <a:ext cx="5810040" cy="360"/>
          </a:xfrm>
          <a:prstGeom prst="line">
            <a:avLst/>
          </a:prstGeom>
          <a:ln w="9525">
            <a:solidFill>
              <a:srgbClr val="d6dde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"/>
          <p:cNvSpPr/>
          <p:nvPr/>
        </p:nvSpPr>
        <p:spPr>
          <a:xfrm>
            <a:off x="685800" y="6438600"/>
            <a:ext cx="10820160" cy="360"/>
          </a:xfrm>
          <a:prstGeom prst="line">
            <a:avLst/>
          </a:prstGeom>
          <a:ln w="9525">
            <a:solidFill>
              <a:srgbClr val="d7dce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"/>
          <p:cNvSpPr/>
          <p:nvPr/>
        </p:nvSpPr>
        <p:spPr>
          <a:xfrm>
            <a:off x="685800" y="6534000"/>
            <a:ext cx="4095360" cy="17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"/>
          <p:cNvSpPr/>
          <p:nvPr/>
        </p:nvSpPr>
        <p:spPr>
          <a:xfrm>
            <a:off x="4857840" y="6534000"/>
            <a:ext cx="6648120" cy="17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75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Dz.U. 2026 poz. 966</a:t>
            </a:r>
            <a:endParaRPr lang="pl-PL" sz="7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"/>
          <p:cNvSpPr/>
          <p:nvPr/>
        </p:nvSpPr>
        <p:spPr>
          <a:xfrm>
            <a:off x="685800" y="457200"/>
            <a:ext cx="66672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050" b="1" u="none" strike="noStrike">
                <a:solidFill>
                  <a:srgbClr val="5825d6"/>
                </a:solidFill>
                <a:effectLst/>
                <a:uFillTx/>
                <a:latin typeface="Aptos"/>
                <a:ea typeface="Aptos"/>
              </a:rPr>
              <a:t>PODSTAWA PROGRAMOWA</a:t>
            </a:r>
            <a:endParaRPr lang="pl-PL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"/>
          <p:cNvSpPr/>
          <p:nvPr/>
        </p:nvSpPr>
        <p:spPr>
          <a:xfrm>
            <a:off x="685800" y="762120"/>
            <a:ext cx="9905760" cy="74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3000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Po co są te zajęcia?</a:t>
            </a:r>
            <a:endParaRPr lang="pl-PL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"/>
          <p:cNvSpPr/>
          <p:nvPr/>
        </p:nvSpPr>
        <p:spPr>
          <a:xfrm>
            <a:off x="11049120" y="495360"/>
            <a:ext cx="456840" cy="24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130" b="1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06</a:t>
            </a:r>
            <a:endParaRPr lang="pl-PL" sz="1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"/>
          <p:cNvSpPr/>
          <p:nvPr/>
        </p:nvSpPr>
        <p:spPr>
          <a:xfrm>
            <a:off x="4286160" y="2000160"/>
            <a:ext cx="3619080" cy="3619080"/>
          </a:xfrm>
          <a:prstGeom prst="ellipse">
            <a:avLst/>
          </a:prstGeom>
          <a:solidFill>
            <a:srgbClr val="5825d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2" name=""/>
          <p:cNvSpPr/>
          <p:nvPr/>
        </p:nvSpPr>
        <p:spPr>
          <a:xfrm>
            <a:off x="5000760" y="2714760"/>
            <a:ext cx="2190240" cy="2190240"/>
          </a:xfrm>
          <a:prstGeom prst="ellipse">
            <a:avLst/>
          </a:prstGeom>
          <a:solidFill>
            <a:srgbClr val="0b1f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3" name=""/>
          <p:cNvSpPr/>
          <p:nvPr/>
        </p:nvSpPr>
        <p:spPr>
          <a:xfrm>
            <a:off x="5124600" y="3067200"/>
            <a:ext cx="1942920" cy="13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43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ZDROWIE</a:t>
            </a:r>
            <a:endParaRPr lang="pl-PL" sz="14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43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+ RELACJE</a:t>
            </a:r>
            <a:endParaRPr lang="pl-PL" sz="14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43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+ ODPOWIEDZIALNE</a:t>
            </a:r>
            <a:endParaRPr lang="pl-PL" sz="14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43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DECYZJE</a:t>
            </a:r>
            <a:endParaRPr lang="pl-PL" sz="14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"/>
          <p:cNvSpPr/>
          <p:nvPr/>
        </p:nvSpPr>
        <p:spPr>
          <a:xfrm>
            <a:off x="743040" y="2095560"/>
            <a:ext cx="247320" cy="247320"/>
          </a:xfrm>
          <a:prstGeom prst="ellipse">
            <a:avLst/>
          </a:prstGeom>
          <a:solidFill>
            <a:srgbClr val="ffc4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"/>
          <p:cNvSpPr/>
          <p:nvPr/>
        </p:nvSpPr>
        <p:spPr>
          <a:xfrm>
            <a:off x="1143000" y="2076480"/>
            <a:ext cx="274284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650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Rzetelna wiedza</a:t>
            </a:r>
            <a:endParaRPr lang="pl-PL" sz="16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"/>
          <p:cNvSpPr/>
          <p:nvPr/>
        </p:nvSpPr>
        <p:spPr>
          <a:xfrm>
            <a:off x="1143000" y="2428920"/>
            <a:ext cx="2742840" cy="49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35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oparta na aktualnych ustaleniach nauki</a:t>
            </a:r>
            <a:endParaRPr lang="pl-PL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"/>
          <p:cNvSpPr/>
          <p:nvPr/>
        </p:nvSpPr>
        <p:spPr>
          <a:xfrm>
            <a:off x="8305920" y="2095560"/>
            <a:ext cx="247320" cy="247320"/>
          </a:xfrm>
          <a:prstGeom prst="ellipse">
            <a:avLst/>
          </a:prstGeom>
          <a:solidFill>
            <a:srgbClr val="ff62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8" name=""/>
          <p:cNvSpPr/>
          <p:nvPr/>
        </p:nvSpPr>
        <p:spPr>
          <a:xfrm>
            <a:off x="8705880" y="2076480"/>
            <a:ext cx="274284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650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Świadome decyzje</a:t>
            </a:r>
            <a:endParaRPr lang="pl-PL" sz="16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"/>
          <p:cNvSpPr/>
          <p:nvPr/>
        </p:nvSpPr>
        <p:spPr>
          <a:xfrm>
            <a:off x="8705880" y="2428920"/>
            <a:ext cx="2742840" cy="49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35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dotyczące zdrowia </a:t>
            </a:r>
            <a:endParaRPr lang="pl-PL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35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i bezpieczeństwa</a:t>
            </a:r>
            <a:endParaRPr lang="pl-PL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"/>
          <p:cNvSpPr/>
          <p:nvPr/>
        </p:nvSpPr>
        <p:spPr>
          <a:xfrm>
            <a:off x="743040" y="4381560"/>
            <a:ext cx="247320" cy="247320"/>
          </a:xfrm>
          <a:prstGeom prst="ellipse">
            <a:avLst/>
          </a:prstGeom>
          <a:solidFill>
            <a:srgbClr val="0e9f7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1" name=""/>
          <p:cNvSpPr/>
          <p:nvPr/>
        </p:nvSpPr>
        <p:spPr>
          <a:xfrm>
            <a:off x="1143000" y="4362480"/>
            <a:ext cx="274284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650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Szacunek i godność</a:t>
            </a:r>
            <a:endParaRPr lang="pl-PL" sz="16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"/>
          <p:cNvSpPr/>
          <p:nvPr/>
        </p:nvSpPr>
        <p:spPr>
          <a:xfrm>
            <a:off x="1143000" y="4714920"/>
            <a:ext cx="2742840" cy="49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35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w relacjach i komunikacji</a:t>
            </a:r>
            <a:endParaRPr lang="pl-PL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"/>
          <p:cNvSpPr/>
          <p:nvPr/>
        </p:nvSpPr>
        <p:spPr>
          <a:xfrm>
            <a:off x="8305920" y="4381560"/>
            <a:ext cx="247320" cy="247320"/>
          </a:xfrm>
          <a:prstGeom prst="ellipse">
            <a:avLst/>
          </a:prstGeom>
          <a:solidFill>
            <a:srgbClr val="7433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4" name=""/>
          <p:cNvSpPr/>
          <p:nvPr/>
        </p:nvSpPr>
        <p:spPr>
          <a:xfrm>
            <a:off x="8705880" y="4362480"/>
            <a:ext cx="274284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650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Przygotowanie do ról</a:t>
            </a:r>
            <a:endParaRPr lang="pl-PL" sz="16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"/>
          <p:cNvSpPr/>
          <p:nvPr/>
        </p:nvSpPr>
        <p:spPr>
          <a:xfrm>
            <a:off x="8705880" y="4714920"/>
            <a:ext cx="2742840" cy="49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35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partnera, małżonka i rodzica</a:t>
            </a:r>
            <a:endParaRPr lang="pl-PL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685800" y="6438600"/>
            <a:ext cx="10820160" cy="360"/>
          </a:xfrm>
          <a:prstGeom prst="line">
            <a:avLst/>
          </a:prstGeom>
          <a:ln w="9525">
            <a:solidFill>
              <a:srgbClr val="d7dce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685800" y="6534000"/>
            <a:ext cx="4095360" cy="17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4857840" y="6534000"/>
            <a:ext cx="6648120" cy="17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75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Podstawa programowa: Dz.U. 2026 poz. 947</a:t>
            </a:r>
            <a:endParaRPr lang="pl-PL" sz="7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685800" y="457200"/>
            <a:ext cx="66672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050" b="1" u="none" strike="noStrike">
                <a:solidFill>
                  <a:srgbClr val="5825d6"/>
                </a:solidFill>
                <a:effectLst/>
                <a:uFillTx/>
                <a:latin typeface="Aptos"/>
                <a:ea typeface="Aptos"/>
              </a:rPr>
              <a:t>ZAKRES TREŚCI</a:t>
            </a:r>
            <a:endParaRPr lang="pl-PL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685800" y="762120"/>
            <a:ext cx="9905760" cy="74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3000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Pierwszy rok realizacji</a:t>
            </a:r>
            <a:endParaRPr lang="pl-PL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11049120" y="495360"/>
            <a:ext cx="456840" cy="24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130" b="1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07</a:t>
            </a:r>
            <a:endParaRPr lang="pl-PL" sz="1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743040" y="1752480"/>
            <a:ext cx="2285640" cy="15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8850" b="1" u="none" strike="noStrike">
                <a:solidFill>
                  <a:srgbClr val="e6dcff"/>
                </a:solidFill>
                <a:effectLst/>
                <a:uFillTx/>
                <a:latin typeface="Aptos"/>
                <a:ea typeface="Aptos"/>
              </a:rPr>
              <a:t>01</a:t>
            </a:r>
            <a:endParaRPr lang="pl-PL" sz="88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781200" y="3276720"/>
            <a:ext cx="2476080" cy="41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950" b="1" u="none" strike="noStrike">
                <a:solidFill>
                  <a:srgbClr val="5825d6"/>
                </a:solidFill>
                <a:effectLst/>
                <a:uFillTx/>
                <a:latin typeface="Aptos"/>
                <a:ea typeface="Aptos"/>
              </a:rPr>
              <a:t>Uczeń uczy się…</a:t>
            </a:r>
            <a:endParaRPr lang="pl-PL" sz="19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3619440" y="1809720"/>
            <a:ext cx="456840" cy="23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200" b="1" u="none" strike="noStrike">
                <a:solidFill>
                  <a:srgbClr val="ff6259"/>
                </a:solidFill>
                <a:effectLst/>
                <a:uFillTx/>
                <a:latin typeface="Aptos"/>
                <a:ea typeface="Aptos"/>
              </a:rPr>
              <a:t>01</a:t>
            </a:r>
            <a:endParaRPr lang="pl-PL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4286160" y="1790640"/>
            <a:ext cx="6476760" cy="2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800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weryfikować informacje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4286160" y="2133720"/>
            <a:ext cx="6857640" cy="49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35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rozpoznawać dezinformację dotyczącą zdrowia seksualnego</a:t>
            </a:r>
            <a:endParaRPr lang="pl-PL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3619440" y="2657160"/>
            <a:ext cx="7524720" cy="360"/>
          </a:xfrm>
          <a:prstGeom prst="line">
            <a:avLst/>
          </a:prstGeom>
          <a:ln w="9525">
            <a:solidFill>
              <a:srgbClr val="e3e6e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3619440" y="2790720"/>
            <a:ext cx="456840" cy="23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200" b="1" u="none" strike="noStrike">
                <a:solidFill>
                  <a:srgbClr val="ff6259"/>
                </a:solidFill>
                <a:effectLst/>
                <a:uFillTx/>
                <a:latin typeface="Aptos"/>
                <a:ea typeface="Aptos"/>
              </a:rPr>
              <a:t>02</a:t>
            </a:r>
            <a:endParaRPr lang="pl-PL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4286160" y="2771640"/>
            <a:ext cx="6476760" cy="2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800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dbać o profilaktykę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4286160" y="3114720"/>
            <a:ext cx="6857640" cy="49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35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znać sposoby zapobiegania zakażeniom przenoszonym drogą płciową i miejsca wykonywania badań</a:t>
            </a:r>
            <a:endParaRPr lang="pl-PL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3619440" y="3638520"/>
            <a:ext cx="7524720" cy="360"/>
          </a:xfrm>
          <a:prstGeom prst="line">
            <a:avLst/>
          </a:prstGeom>
          <a:ln w="9525">
            <a:solidFill>
              <a:srgbClr val="e3e6e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3619440" y="3772080"/>
            <a:ext cx="456840" cy="23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200" b="1" u="none" strike="noStrike">
                <a:solidFill>
                  <a:srgbClr val="ff6259"/>
                </a:solidFill>
                <a:effectLst/>
                <a:uFillTx/>
                <a:latin typeface="Aptos"/>
                <a:ea typeface="Aptos"/>
              </a:rPr>
              <a:t>03</a:t>
            </a:r>
            <a:endParaRPr lang="pl-PL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4286160" y="3753000"/>
            <a:ext cx="6476760" cy="2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800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rozumieć antykoncepcję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4286160" y="4095720"/>
            <a:ext cx="6857640" cy="49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35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wyjaśniać mechanizmy działania metod i kryteria odpowiedzialnego wyboru</a:t>
            </a:r>
            <a:endParaRPr lang="pl-PL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3619440" y="4619520"/>
            <a:ext cx="7524720" cy="360"/>
          </a:xfrm>
          <a:prstGeom prst="line">
            <a:avLst/>
          </a:prstGeom>
          <a:ln w="9525">
            <a:solidFill>
              <a:srgbClr val="e3e6e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3619440" y="4753080"/>
            <a:ext cx="456840" cy="23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200" b="1" u="none" strike="noStrike">
                <a:solidFill>
                  <a:srgbClr val="ff6259"/>
                </a:solidFill>
                <a:effectLst/>
                <a:uFillTx/>
                <a:latin typeface="Aptos"/>
                <a:ea typeface="Aptos"/>
              </a:rPr>
              <a:t>04</a:t>
            </a:r>
            <a:endParaRPr lang="pl-PL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4286160" y="4734000"/>
            <a:ext cx="6476760" cy="2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800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myśleć o rodzicielstwie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4286160" y="5076720"/>
            <a:ext cx="6857640" cy="49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35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omawiać odpowiedzialne przygotowanie do rodzicielstwa</a:t>
            </a:r>
            <a:endParaRPr lang="pl-PL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685800" y="6438600"/>
            <a:ext cx="10820160" cy="360"/>
          </a:xfrm>
          <a:prstGeom prst="line">
            <a:avLst/>
          </a:prstGeom>
          <a:ln w="9525">
            <a:solidFill>
              <a:srgbClr val="d7dce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685800" y="6534000"/>
            <a:ext cx="4095360" cy="17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4857840" y="6534000"/>
            <a:ext cx="6648120" cy="17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75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Podstawa programowa: Dz.U. 2026 poz. 947</a:t>
            </a:r>
            <a:endParaRPr lang="pl-PL" sz="7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b1f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"/>
          <p:cNvSpPr/>
          <p:nvPr/>
        </p:nvSpPr>
        <p:spPr>
          <a:xfrm>
            <a:off x="685800" y="457200"/>
            <a:ext cx="66672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050" b="1" u="none" strike="noStrike">
                <a:solidFill>
                  <a:srgbClr val="ffc400"/>
                </a:solidFill>
                <a:effectLst/>
                <a:uFillTx/>
                <a:latin typeface="Aptos"/>
                <a:ea typeface="Aptos"/>
              </a:rPr>
              <a:t>ZAKRES TREŚCI</a:t>
            </a:r>
            <a:endParaRPr lang="pl-PL" sz="10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685800" y="762120"/>
            <a:ext cx="9905760" cy="74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300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Drugi rok realizacji</a:t>
            </a:r>
            <a:endParaRPr lang="pl-PL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11049120" y="495360"/>
            <a:ext cx="456840" cy="24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130" b="1" u="none" strike="noStrike">
                <a:solidFill>
                  <a:srgbClr val="b9a8ff"/>
                </a:solidFill>
                <a:effectLst/>
                <a:uFillTx/>
                <a:latin typeface="Aptos"/>
                <a:ea typeface="Aptos"/>
              </a:rPr>
              <a:t>08</a:t>
            </a:r>
            <a:endParaRPr lang="pl-PL" sz="113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>
            <a:off x="743040" y="1752480"/>
            <a:ext cx="2285640" cy="15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8850" b="1" u="none" strike="noStrike">
                <a:solidFill>
                  <a:srgbClr val="243a7a"/>
                </a:solidFill>
                <a:effectLst/>
                <a:uFillTx/>
                <a:latin typeface="Aptos"/>
                <a:ea typeface="Aptos"/>
              </a:rPr>
              <a:t>02</a:t>
            </a:r>
            <a:endParaRPr lang="pl-PL" sz="88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781200" y="3276720"/>
            <a:ext cx="2476080" cy="41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950" b="1" u="none" strike="noStrike">
                <a:solidFill>
                  <a:srgbClr val="ffc400"/>
                </a:solidFill>
                <a:effectLst/>
                <a:uFillTx/>
                <a:latin typeface="Aptos"/>
                <a:ea typeface="Aptos"/>
              </a:rPr>
              <a:t>Uczeń uczy się…</a:t>
            </a:r>
            <a:endParaRPr lang="pl-PL" sz="19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3619440" y="1809720"/>
            <a:ext cx="456840" cy="23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200" b="1" u="none" strike="noStrike">
                <a:solidFill>
                  <a:srgbClr val="ffc400"/>
                </a:solidFill>
                <a:effectLst/>
                <a:uFillTx/>
                <a:latin typeface="Aptos"/>
                <a:ea typeface="Aptos"/>
              </a:rPr>
              <a:t>01</a:t>
            </a:r>
            <a:endParaRPr lang="pl-PL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8" name=""/>
          <p:cNvSpPr/>
          <p:nvPr/>
        </p:nvSpPr>
        <p:spPr>
          <a:xfrm>
            <a:off x="4286160" y="1790640"/>
            <a:ext cx="6476760" cy="2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80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płodność i niepłodność</a:t>
            </a:r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9" name=""/>
          <p:cNvSpPr/>
          <p:nvPr/>
        </p:nvSpPr>
        <p:spPr>
          <a:xfrm>
            <a:off x="4286160" y="2133720"/>
            <a:ext cx="6857640" cy="49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350" b="0" u="none" strike="noStrike">
                <a:solidFill>
                  <a:srgbClr val="ccd6f5"/>
                </a:solidFill>
                <a:effectLst/>
                <a:uFillTx/>
                <a:latin typeface="Aptos"/>
                <a:ea typeface="Aptos"/>
              </a:rPr>
              <a:t>czynniki, przyczyny i możliwości leczenia</a:t>
            </a:r>
            <a:endParaRPr lang="pl-PL" sz="13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0" name=""/>
          <p:cNvSpPr/>
          <p:nvPr/>
        </p:nvSpPr>
        <p:spPr>
          <a:xfrm>
            <a:off x="3619440" y="2657160"/>
            <a:ext cx="7524720" cy="360"/>
          </a:xfrm>
          <a:prstGeom prst="line">
            <a:avLst/>
          </a:prstGeom>
          <a:ln w="9525">
            <a:solidFill>
              <a:srgbClr val="31467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1" name=""/>
          <p:cNvSpPr/>
          <p:nvPr/>
        </p:nvSpPr>
        <p:spPr>
          <a:xfrm>
            <a:off x="3619440" y="2790720"/>
            <a:ext cx="456840" cy="23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200" b="1" u="none" strike="noStrike">
                <a:solidFill>
                  <a:srgbClr val="ffc400"/>
                </a:solidFill>
                <a:effectLst/>
                <a:uFillTx/>
                <a:latin typeface="Aptos"/>
                <a:ea typeface="Aptos"/>
              </a:rPr>
              <a:t>02</a:t>
            </a:r>
            <a:endParaRPr lang="pl-PL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2" name=""/>
          <p:cNvSpPr/>
          <p:nvPr/>
        </p:nvSpPr>
        <p:spPr>
          <a:xfrm>
            <a:off x="4286160" y="2771640"/>
            <a:ext cx="6476760" cy="2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80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ciąża i rodzicielstwo</a:t>
            </a:r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3" name=""/>
          <p:cNvSpPr/>
          <p:nvPr/>
        </p:nvSpPr>
        <p:spPr>
          <a:xfrm>
            <a:off x="4286160" y="3114720"/>
            <a:ext cx="6857640" cy="49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350" b="0" u="none" strike="noStrike">
                <a:solidFill>
                  <a:srgbClr val="ccd6f5"/>
                </a:solidFill>
                <a:effectLst/>
                <a:uFillTx/>
                <a:latin typeface="Aptos"/>
                <a:ea typeface="Aptos"/>
              </a:rPr>
              <a:t>ciąża, poród, połóg, karmienie, opieka nad niemowlęciem oraz wsparcie okołoporodowe</a:t>
            </a:r>
            <a:endParaRPr lang="pl-PL" sz="13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4" name=""/>
          <p:cNvSpPr/>
          <p:nvPr/>
        </p:nvSpPr>
        <p:spPr>
          <a:xfrm>
            <a:off x="3619440" y="3638520"/>
            <a:ext cx="7524720" cy="360"/>
          </a:xfrm>
          <a:prstGeom prst="line">
            <a:avLst/>
          </a:prstGeom>
          <a:ln w="9525">
            <a:solidFill>
              <a:srgbClr val="31467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5" name=""/>
          <p:cNvSpPr/>
          <p:nvPr/>
        </p:nvSpPr>
        <p:spPr>
          <a:xfrm>
            <a:off x="3619440" y="3772080"/>
            <a:ext cx="456840" cy="23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200" b="1" u="none" strike="noStrike">
                <a:solidFill>
                  <a:srgbClr val="ffc400"/>
                </a:solidFill>
                <a:effectLst/>
                <a:uFillTx/>
                <a:latin typeface="Aptos"/>
                <a:ea typeface="Aptos"/>
              </a:rPr>
              <a:t>03</a:t>
            </a:r>
            <a:endParaRPr lang="pl-PL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6" name=""/>
          <p:cNvSpPr/>
          <p:nvPr/>
        </p:nvSpPr>
        <p:spPr>
          <a:xfrm>
            <a:off x="4286160" y="3753000"/>
            <a:ext cx="6476760" cy="2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80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pojęcia i prawa</a:t>
            </a:r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7" name=""/>
          <p:cNvSpPr/>
          <p:nvPr/>
        </p:nvSpPr>
        <p:spPr>
          <a:xfrm>
            <a:off x="4286160" y="4095720"/>
            <a:ext cx="6857640" cy="49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350" b="0" u="none" strike="noStrike">
                <a:solidFill>
                  <a:srgbClr val="ccd6f5"/>
                </a:solidFill>
                <a:effectLst/>
                <a:uFillTx/>
                <a:latin typeface="Aptos"/>
                <a:ea typeface="Aptos"/>
              </a:rPr>
              <a:t>znaczenie pojęć poronienia i aborcji oraz prawa kobiet związane z opieką okołoporodową</a:t>
            </a:r>
            <a:endParaRPr lang="pl-PL" sz="13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8" name=""/>
          <p:cNvSpPr/>
          <p:nvPr/>
        </p:nvSpPr>
        <p:spPr>
          <a:xfrm>
            <a:off x="3619440" y="4619520"/>
            <a:ext cx="7524720" cy="360"/>
          </a:xfrm>
          <a:prstGeom prst="line">
            <a:avLst/>
          </a:prstGeom>
          <a:ln w="9525">
            <a:solidFill>
              <a:srgbClr val="31467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9" name=""/>
          <p:cNvSpPr/>
          <p:nvPr/>
        </p:nvSpPr>
        <p:spPr>
          <a:xfrm>
            <a:off x="3619440" y="4753080"/>
            <a:ext cx="456840" cy="23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200" b="1" u="none" strike="noStrike">
                <a:solidFill>
                  <a:srgbClr val="ffc400"/>
                </a:solidFill>
                <a:effectLst/>
                <a:uFillTx/>
                <a:latin typeface="Aptos"/>
                <a:ea typeface="Aptos"/>
              </a:rPr>
              <a:t>04</a:t>
            </a:r>
            <a:endParaRPr lang="pl-PL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0" name=""/>
          <p:cNvSpPr/>
          <p:nvPr/>
        </p:nvSpPr>
        <p:spPr>
          <a:xfrm>
            <a:off x="4286160" y="4734000"/>
            <a:ext cx="6476760" cy="2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80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trwałe relacje i pomoc</a:t>
            </a:r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1" name=""/>
          <p:cNvSpPr/>
          <p:nvPr/>
        </p:nvSpPr>
        <p:spPr>
          <a:xfrm>
            <a:off x="4286160" y="5076720"/>
            <a:ext cx="6857640" cy="49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350" b="0" u="none" strike="noStrike">
                <a:solidFill>
                  <a:srgbClr val="ccd6f5"/>
                </a:solidFill>
                <a:effectLst/>
                <a:uFillTx/>
                <a:latin typeface="Aptos"/>
                <a:ea typeface="Aptos"/>
              </a:rPr>
              <a:t>znaczenie miłości, szacunku, odpowiedzialności i komunikacji; źródła profesjonalnego wsparcia</a:t>
            </a:r>
            <a:endParaRPr lang="pl-PL" sz="13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2" name=""/>
          <p:cNvSpPr/>
          <p:nvPr/>
        </p:nvSpPr>
        <p:spPr>
          <a:xfrm>
            <a:off x="7286760" y="6534000"/>
            <a:ext cx="4219200" cy="17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750" b="0" u="none" strike="noStrike">
                <a:solidFill>
                  <a:srgbClr val="9dacd5"/>
                </a:solidFill>
                <a:effectLst/>
                <a:uFillTx/>
                <a:latin typeface="Aptos"/>
                <a:ea typeface="Aptos"/>
              </a:rPr>
              <a:t>Podstawa programowa: Dz.U. 2026 poz. 947</a:t>
            </a:r>
            <a:endParaRPr lang="pl-PL" sz="7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3e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"/>
          <p:cNvSpPr/>
          <p:nvPr/>
        </p:nvSpPr>
        <p:spPr>
          <a:xfrm>
            <a:off x="685800" y="457200"/>
            <a:ext cx="66672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050" b="1" u="none" strike="noStrike">
                <a:solidFill>
                  <a:srgbClr val="5825d6"/>
                </a:solidFill>
                <a:effectLst/>
                <a:uFillTx/>
                <a:latin typeface="Aptos"/>
                <a:ea typeface="Aptos"/>
              </a:rPr>
              <a:t>SPOSÓB PRACY</a:t>
            </a:r>
            <a:endParaRPr lang="pl-PL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" name=""/>
          <p:cNvSpPr/>
          <p:nvPr/>
        </p:nvSpPr>
        <p:spPr>
          <a:xfrm>
            <a:off x="685800" y="762120"/>
            <a:ext cx="9905760" cy="74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3000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Nie tylko wykład: jak będą wyglądały zajęcia?</a:t>
            </a:r>
            <a:endParaRPr lang="pl-PL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"/>
          <p:cNvSpPr/>
          <p:nvPr/>
        </p:nvSpPr>
        <p:spPr>
          <a:xfrm>
            <a:off x="11049120" y="495360"/>
            <a:ext cx="456840" cy="24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130" b="1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09</a:t>
            </a:r>
            <a:endParaRPr lang="pl-PL" sz="1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6" name=""/>
          <p:cNvSpPr/>
          <p:nvPr/>
        </p:nvSpPr>
        <p:spPr>
          <a:xfrm>
            <a:off x="1295280" y="2781000"/>
            <a:ext cx="8001000" cy="360"/>
          </a:xfrm>
          <a:prstGeom prst="line">
            <a:avLst/>
          </a:prstGeom>
          <a:ln w="76200">
            <a:solidFill>
              <a:srgbClr val="c9b9f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7" name=""/>
          <p:cNvSpPr/>
          <p:nvPr/>
        </p:nvSpPr>
        <p:spPr>
          <a:xfrm>
            <a:off x="800280" y="2343240"/>
            <a:ext cx="990360" cy="990360"/>
          </a:xfrm>
          <a:prstGeom prst="ellipse">
            <a:avLst/>
          </a:prstGeom>
          <a:solidFill>
            <a:srgbClr val="5825d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8" name=""/>
          <p:cNvSpPr/>
          <p:nvPr/>
        </p:nvSpPr>
        <p:spPr>
          <a:xfrm>
            <a:off x="800280" y="2533680"/>
            <a:ext cx="990360" cy="47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255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1</a:t>
            </a:r>
            <a:endParaRPr lang="pl-PL" sz="25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9" name=""/>
          <p:cNvSpPr/>
          <p:nvPr/>
        </p:nvSpPr>
        <p:spPr>
          <a:xfrm>
            <a:off x="609480" y="3600360"/>
            <a:ext cx="1371240" cy="3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729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Pytanie</a:t>
            </a:r>
            <a:endParaRPr lang="pl-PL" sz="172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0" name=""/>
          <p:cNvSpPr/>
          <p:nvPr/>
        </p:nvSpPr>
        <p:spPr>
          <a:xfrm>
            <a:off x="380880" y="4057560"/>
            <a:ext cx="1828440" cy="8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35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Co już wiemy i skąd to wiemy?</a:t>
            </a:r>
            <a:endParaRPr lang="pl-PL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1" name=""/>
          <p:cNvSpPr/>
          <p:nvPr/>
        </p:nvSpPr>
        <p:spPr>
          <a:xfrm>
            <a:off x="3448080" y="2343240"/>
            <a:ext cx="990360" cy="990360"/>
          </a:xfrm>
          <a:prstGeom prst="ellipse">
            <a:avLst/>
          </a:prstGeom>
          <a:solidFill>
            <a:srgbClr val="ff62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2" name=""/>
          <p:cNvSpPr/>
          <p:nvPr/>
        </p:nvSpPr>
        <p:spPr>
          <a:xfrm>
            <a:off x="3448080" y="2533680"/>
            <a:ext cx="990360" cy="47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255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2</a:t>
            </a:r>
            <a:endParaRPr lang="pl-PL" sz="25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" name=""/>
          <p:cNvSpPr/>
          <p:nvPr/>
        </p:nvSpPr>
        <p:spPr>
          <a:xfrm>
            <a:off x="3257640" y="3600360"/>
            <a:ext cx="1371240" cy="3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729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Źródła</a:t>
            </a:r>
            <a:endParaRPr lang="pl-PL" sz="172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" name=""/>
          <p:cNvSpPr/>
          <p:nvPr/>
        </p:nvSpPr>
        <p:spPr>
          <a:xfrm>
            <a:off x="3029040" y="4057560"/>
            <a:ext cx="1828440" cy="8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35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Sprawdzamy fakty i wiarygodność informacji.</a:t>
            </a:r>
            <a:endParaRPr lang="pl-PL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" name=""/>
          <p:cNvSpPr/>
          <p:nvPr/>
        </p:nvSpPr>
        <p:spPr>
          <a:xfrm>
            <a:off x="6095880" y="2343240"/>
            <a:ext cx="990360" cy="990360"/>
          </a:xfrm>
          <a:prstGeom prst="ellipse">
            <a:avLst/>
          </a:prstGeom>
          <a:solidFill>
            <a:srgbClr val="ffc4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" name=""/>
          <p:cNvSpPr/>
          <p:nvPr/>
        </p:nvSpPr>
        <p:spPr>
          <a:xfrm>
            <a:off x="6095880" y="2533680"/>
            <a:ext cx="990360" cy="47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2550" b="1" u="none" strike="noStrike">
                <a:solidFill>
                  <a:srgbClr val="0b1f59"/>
                </a:solidFill>
                <a:effectLst/>
                <a:uFillTx/>
                <a:latin typeface="Aptos"/>
                <a:ea typeface="Aptos"/>
              </a:rPr>
              <a:t>3</a:t>
            </a:r>
            <a:endParaRPr lang="pl-PL" sz="25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" name=""/>
          <p:cNvSpPr/>
          <p:nvPr/>
        </p:nvSpPr>
        <p:spPr>
          <a:xfrm>
            <a:off x="5905440" y="3600360"/>
            <a:ext cx="1371240" cy="3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729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Rozmowa</a:t>
            </a:r>
            <a:endParaRPr lang="pl-PL" sz="172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" name=""/>
          <p:cNvSpPr/>
          <p:nvPr/>
        </p:nvSpPr>
        <p:spPr>
          <a:xfrm>
            <a:off x="5676840" y="4057560"/>
            <a:ext cx="1828440" cy="8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35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Dyskutujemy, analizujemy przypadki i argumenty.</a:t>
            </a:r>
            <a:endParaRPr lang="pl-PL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" name=""/>
          <p:cNvSpPr/>
          <p:nvPr/>
        </p:nvSpPr>
        <p:spPr>
          <a:xfrm>
            <a:off x="8744040" y="2343240"/>
            <a:ext cx="990360" cy="990360"/>
          </a:xfrm>
          <a:prstGeom prst="ellipse">
            <a:avLst/>
          </a:prstGeom>
          <a:solidFill>
            <a:srgbClr val="0e9f7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0" name=""/>
          <p:cNvSpPr/>
          <p:nvPr/>
        </p:nvSpPr>
        <p:spPr>
          <a:xfrm>
            <a:off x="8744040" y="2533680"/>
            <a:ext cx="990360" cy="47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255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4</a:t>
            </a:r>
            <a:endParaRPr lang="pl-PL" sz="25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"/>
          <p:cNvSpPr/>
          <p:nvPr/>
        </p:nvSpPr>
        <p:spPr>
          <a:xfrm>
            <a:off x="8553600" y="3600360"/>
            <a:ext cx="1371240" cy="3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729" b="1" u="none" strike="noStrike">
                <a:solidFill>
                  <a:srgbClr val="17213a"/>
                </a:solidFill>
                <a:effectLst/>
                <a:uFillTx/>
                <a:latin typeface="Aptos"/>
                <a:ea typeface="Aptos"/>
              </a:rPr>
              <a:t>Decyzja</a:t>
            </a:r>
            <a:endParaRPr lang="pl-PL" sz="172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" name=""/>
          <p:cNvSpPr/>
          <p:nvPr/>
        </p:nvSpPr>
        <p:spPr>
          <a:xfrm>
            <a:off x="8325000" y="4057560"/>
            <a:ext cx="1828440" cy="8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35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Ćwiczymy bezpieczne, odpowiedzialne wybory.</a:t>
            </a:r>
            <a:endParaRPr lang="pl-PL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" name=""/>
          <p:cNvSpPr/>
          <p:nvPr/>
        </p:nvSpPr>
        <p:spPr>
          <a:xfrm>
            <a:off x="1143000" y="5286240"/>
            <a:ext cx="9905760" cy="609120"/>
          </a:xfrm>
          <a:prstGeom prst="roundRect">
            <a:avLst>
              <a:gd name="adj" fmla="val 28125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" name=""/>
          <p:cNvSpPr/>
          <p:nvPr/>
        </p:nvSpPr>
        <p:spPr>
          <a:xfrm>
            <a:off x="1352520" y="5448240"/>
            <a:ext cx="9486720" cy="2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 fontScale="92500" lnSpcReduction="9999"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430" b="1" u="none" strike="noStrike">
                <a:solidFill>
                  <a:srgbClr val="5825d6"/>
                </a:solidFill>
                <a:effectLst/>
                <a:uFillTx/>
                <a:latin typeface="Aptos"/>
                <a:ea typeface="Aptos"/>
              </a:rPr>
              <a:t>Metody aktywizujące • bezpieczna atmosfera • język odpowiedni do wieku • szacunek dla różnorodności</a:t>
            </a:r>
            <a:endParaRPr lang="pl-PL" sz="14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" name=""/>
          <p:cNvSpPr/>
          <p:nvPr/>
        </p:nvSpPr>
        <p:spPr>
          <a:xfrm>
            <a:off x="685800" y="6438600"/>
            <a:ext cx="10820160" cy="360"/>
          </a:xfrm>
          <a:prstGeom prst="line">
            <a:avLst/>
          </a:prstGeom>
          <a:ln w="9525">
            <a:solidFill>
              <a:srgbClr val="d7dce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" name=""/>
          <p:cNvSpPr/>
          <p:nvPr/>
        </p:nvSpPr>
        <p:spPr>
          <a:xfrm>
            <a:off x="685800" y="6534000"/>
            <a:ext cx="4095360" cy="17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" name=""/>
          <p:cNvSpPr/>
          <p:nvPr/>
        </p:nvSpPr>
        <p:spPr>
          <a:xfrm>
            <a:off x="4857840" y="6534000"/>
            <a:ext cx="6648120" cy="17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750" b="0" u="none" strike="noStrike">
                <a:solidFill>
                  <a:srgbClr val="64708a"/>
                </a:solidFill>
                <a:effectLst/>
                <a:uFillTx/>
                <a:latin typeface="Aptos"/>
                <a:ea typeface="Aptos"/>
              </a:rPr>
              <a:t>Podstawa programowa: Dz.U. 2026 poz. 947</a:t>
            </a:r>
            <a:endParaRPr lang="pl-PL" sz="7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 pitchFamily="0" charset="1"/>
        <a:ea typeface="Calibri Light" pitchFamily="0" charset="1"/>
        <a:cs typeface="Calibri Light" pitchFamily="0" charset="1"/>
      </a:majorFont>
      <a:minorFont>
        <a:latin typeface="Calibri" pitchFamily="0" charset="1"/>
        <a:ea typeface="Calibri" pitchFamily="0" charset="1"/>
        <a:cs typeface="Calibri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</a:schemeClr>
            </a:gs>
            <a:gs pos="50000">
              <a:schemeClr val="phClr">
                <a:tint val="73000"/>
                <a:lumMod val="105000"/>
              </a:schemeClr>
            </a:gs>
            <a:gs pos="100000">
              <a:schemeClr val="phClr">
                <a:tint val="81000"/>
                <a:lumMod val="105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12700">
          <a:prstDash val="solid"/>
        </a:ln>
        <a:ln w="19050">
          <a:prstDash val="solid"/>
        </a:ln>
        <a:ln w="2540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Application>LibreOffice/25.8.7.3$Windows_X86_64 LibreOffice_project/30742500f2d3eb4366ac312fa33d3dcabdb3eba5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2026-07-22T13:37:41Z</dcterms:created>
  <dc:creator>Walnut Exporter</dc:creator>
  <dc:description/>
  <dc:language>pl-PL</dc:language>
  <cp:lastModifiedBy/>
  <dcterms:modified xsi:type="dcterms:W3CDTF">2026-07-22T15:48:21Z</dcterms:modified>
  <cp:revision>1</cp:revision>
  <dc:subject/>
  <dc:title>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Converted Presentation</vt:lpwstr>
  </property>
</Properties>
</file>